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9" r:id="rId3"/>
  </p:sldIdLst>
  <p:sldSz cx="12192000" cy="6858000"/>
  <p:notesSz cx="7103745" cy="10234295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9E908D"/>
    <a:srgbClr val="A6C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视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视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/>
          <p:cNvSpPr/>
          <p:nvPr userDrawn="1"/>
        </p:nvSpPr>
        <p:spPr>
          <a:xfrm>
            <a:off x="8566" y="672509"/>
            <a:ext cx="2219974" cy="586919"/>
          </a:xfrm>
          <a:prstGeom prst="rect">
            <a:avLst/>
          </a:prstGeom>
          <a:solidFill>
            <a:srgbClr val="000000">
              <a:alpha val="2941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37" name="Shape 138"/>
          <p:cNvSpPr txBox="1"/>
          <p:nvPr userDrawn="1"/>
        </p:nvSpPr>
        <p:spPr>
          <a:xfrm>
            <a:off x="564933" y="724653"/>
            <a:ext cx="1217969" cy="521454"/>
          </a:xfrm>
          <a:prstGeom prst="rect">
            <a:avLst/>
          </a:prstGeom>
        </p:spPr>
        <p:txBody>
          <a:bodyPr vert="horz" lIns="90000" tIns="44999" rIns="90000" bIns="44999" rtlCol="0" anchor="b"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b="1" i="0" kern="1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algn="ctr" defTabSz="1800225"/>
            <a:r>
              <a:rPr lang="zh-CN" altLang="en-US" sz="1400" dirty="0">
                <a:solidFill>
                  <a:srgbClr val="21A1F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虚拟</a:t>
            </a:r>
            <a:r>
              <a:rPr lang="zh-CN" altLang="en-US" sz="1400" dirty="0">
                <a:solidFill>
                  <a:srgbClr val="21A1F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人类</a:t>
            </a:r>
            <a:endParaRPr lang="zh-CN" altLang="en-US" sz="1400" dirty="0">
              <a:solidFill>
                <a:srgbClr val="21A1FA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defTabSz="1800225"/>
            <a:r>
              <a:rPr kumimoji="1" lang="zh-CN" altLang="en-US" sz="1400" dirty="0">
                <a:solidFill>
                  <a:schemeClr val="accent5">
                    <a:lumMod val="60000"/>
                    <a:lumOff val="40000"/>
                  </a:schemeClr>
                </a:solidFill>
                <a:cs typeface="+mn-cs"/>
              </a:rPr>
              <a:t>月度总结</a:t>
            </a:r>
            <a:endParaRPr kumimoji="1" lang="zh-CN" altLang="en-US" sz="1400" dirty="0">
              <a:solidFill>
                <a:schemeClr val="accent5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2228540" y="673463"/>
            <a:ext cx="8880184" cy="586919"/>
          </a:xfrm>
          <a:prstGeom prst="rect">
            <a:avLst/>
          </a:prstGeom>
          <a:solidFill>
            <a:srgbClr val="F2F2F2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219392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0" name="文本占位符 19"/>
          <p:cNvSpPr>
            <a:spLocks noGrp="1"/>
          </p:cNvSpPr>
          <p:nvPr>
            <p:ph type="body" sz="quarter" idx="12" hasCustomPrompt="1"/>
          </p:nvPr>
        </p:nvSpPr>
        <p:spPr>
          <a:xfrm>
            <a:off x="2228540" y="671555"/>
            <a:ext cx="8880183" cy="574552"/>
          </a:xfrm>
          <a:prstGeom prst="rect">
            <a:avLst/>
          </a:prstGeom>
        </p:spPr>
        <p:txBody>
          <a:bodyPr lIns="180000" anchor="ctr" anchorCtr="0"/>
          <a:lstStyle>
            <a:lvl1pPr marL="0" indent="0">
              <a:buNone/>
              <a:defRPr sz="2400" b="0" i="0">
                <a:solidFill>
                  <a:schemeClr val="accent5">
                    <a:lumMod val="40000"/>
                    <a:lumOff val="6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kumimoji="1" lang="zh-CN" altLang="en-US" dirty="0"/>
              <a:t>总体</a:t>
            </a:r>
            <a:r>
              <a:rPr kumimoji="1" lang="zh-CN" altLang="en-US" dirty="0"/>
              <a:t>目标</a:t>
            </a:r>
            <a:endParaRPr kumimoji="1"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视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/>
          <p:cNvSpPr/>
          <p:nvPr userDrawn="1"/>
        </p:nvSpPr>
        <p:spPr>
          <a:xfrm>
            <a:off x="8566" y="672509"/>
            <a:ext cx="2219974" cy="586919"/>
          </a:xfrm>
          <a:prstGeom prst="rect">
            <a:avLst/>
          </a:prstGeom>
          <a:solidFill>
            <a:srgbClr val="000000">
              <a:alpha val="2941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37" name="Shape 138"/>
          <p:cNvSpPr txBox="1"/>
          <p:nvPr userDrawn="1"/>
        </p:nvSpPr>
        <p:spPr>
          <a:xfrm>
            <a:off x="564933" y="724653"/>
            <a:ext cx="1217969" cy="521454"/>
          </a:xfrm>
          <a:prstGeom prst="rect">
            <a:avLst/>
          </a:prstGeom>
        </p:spPr>
        <p:txBody>
          <a:bodyPr vert="horz" lIns="90000" tIns="44999" rIns="90000" bIns="44999" rtlCol="0" anchor="b"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b="1" i="0" kern="1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algn="ctr" defTabSz="1800225"/>
            <a:r>
              <a:rPr lang="zh-CN" altLang="en-US" sz="1400" dirty="0">
                <a:solidFill>
                  <a:srgbClr val="21A1F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虚拟</a:t>
            </a:r>
            <a:r>
              <a:rPr lang="zh-CN" altLang="en-US" sz="1400" dirty="0">
                <a:solidFill>
                  <a:srgbClr val="21A1F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人类</a:t>
            </a:r>
            <a:endParaRPr lang="zh-CN" altLang="en-US" sz="1400" dirty="0">
              <a:solidFill>
                <a:srgbClr val="21A1FA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defTabSz="1800225"/>
            <a:r>
              <a:rPr kumimoji="1" lang="zh-CN" altLang="en-US" sz="1400" dirty="0">
                <a:solidFill>
                  <a:schemeClr val="accent5">
                    <a:lumMod val="60000"/>
                    <a:lumOff val="40000"/>
                  </a:schemeClr>
                </a:solidFill>
                <a:cs typeface="+mn-cs"/>
              </a:rPr>
              <a:t>月度总结</a:t>
            </a:r>
            <a:endParaRPr kumimoji="1" lang="zh-CN" altLang="en-US" sz="1400" dirty="0">
              <a:solidFill>
                <a:schemeClr val="accent5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2228540" y="673463"/>
            <a:ext cx="8880184" cy="586919"/>
          </a:xfrm>
          <a:prstGeom prst="rect">
            <a:avLst/>
          </a:prstGeom>
          <a:solidFill>
            <a:srgbClr val="F2F2F2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219392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0" name="文本占位符 19"/>
          <p:cNvSpPr>
            <a:spLocks noGrp="1"/>
          </p:cNvSpPr>
          <p:nvPr>
            <p:ph type="body" sz="quarter" idx="12" hasCustomPrompt="1"/>
          </p:nvPr>
        </p:nvSpPr>
        <p:spPr>
          <a:xfrm>
            <a:off x="2228540" y="671555"/>
            <a:ext cx="8880183" cy="574552"/>
          </a:xfrm>
          <a:prstGeom prst="rect">
            <a:avLst/>
          </a:prstGeom>
        </p:spPr>
        <p:txBody>
          <a:bodyPr lIns="180000" anchor="ctr" anchorCtr="0"/>
          <a:lstStyle>
            <a:lvl1pPr marL="0" indent="0">
              <a:buNone/>
              <a:defRPr sz="2400" b="0" i="0">
                <a:solidFill>
                  <a:schemeClr val="accent5">
                    <a:lumMod val="40000"/>
                    <a:lumOff val="6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kumimoji="1" lang="zh-CN" altLang="en-US" dirty="0"/>
              <a:t>市场</a:t>
            </a:r>
            <a:r>
              <a:rPr kumimoji="1" lang="zh-CN" altLang="en-US" dirty="0"/>
              <a:t>情况总结</a:t>
            </a:r>
            <a:endParaRPr kumimoji="1"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视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/>
          <p:cNvSpPr/>
          <p:nvPr userDrawn="1"/>
        </p:nvSpPr>
        <p:spPr>
          <a:xfrm>
            <a:off x="8566" y="672509"/>
            <a:ext cx="2219974" cy="586919"/>
          </a:xfrm>
          <a:prstGeom prst="rect">
            <a:avLst/>
          </a:prstGeom>
          <a:solidFill>
            <a:srgbClr val="000000">
              <a:alpha val="2941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37" name="Shape 138"/>
          <p:cNvSpPr txBox="1"/>
          <p:nvPr userDrawn="1"/>
        </p:nvSpPr>
        <p:spPr>
          <a:xfrm>
            <a:off x="564933" y="724653"/>
            <a:ext cx="1217969" cy="521454"/>
          </a:xfrm>
          <a:prstGeom prst="rect">
            <a:avLst/>
          </a:prstGeom>
        </p:spPr>
        <p:txBody>
          <a:bodyPr vert="horz" lIns="90000" tIns="44999" rIns="90000" bIns="44999" rtlCol="0" anchor="b"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b="1" i="0" kern="1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algn="ctr" defTabSz="1800225"/>
            <a:r>
              <a:rPr lang="zh-CN" altLang="en-US" sz="1400" dirty="0">
                <a:solidFill>
                  <a:srgbClr val="21A1F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虚拟</a:t>
            </a:r>
            <a:r>
              <a:rPr lang="zh-CN" altLang="en-US" sz="1400" dirty="0">
                <a:solidFill>
                  <a:srgbClr val="21A1F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人类</a:t>
            </a:r>
            <a:endParaRPr lang="zh-CN" altLang="en-US" sz="1400" dirty="0">
              <a:solidFill>
                <a:srgbClr val="21A1FA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defTabSz="1800225"/>
            <a:r>
              <a:rPr kumimoji="1" lang="zh-CN" altLang="en-US" sz="1400" dirty="0">
                <a:solidFill>
                  <a:schemeClr val="accent5">
                    <a:lumMod val="60000"/>
                    <a:lumOff val="40000"/>
                  </a:schemeClr>
                </a:solidFill>
                <a:cs typeface="+mn-cs"/>
              </a:rPr>
              <a:t>月度总结</a:t>
            </a:r>
            <a:endParaRPr kumimoji="1" lang="zh-CN" altLang="en-US" sz="1400" dirty="0">
              <a:solidFill>
                <a:schemeClr val="accent5">
                  <a:lumMod val="60000"/>
                  <a:lumOff val="40000"/>
                </a:schemeClr>
              </a:solidFill>
              <a:cs typeface="+mn-cs"/>
            </a:endParaRPr>
          </a:p>
        </p:txBody>
      </p:sp>
      <p:sp>
        <p:nvSpPr>
          <p:cNvPr id="38" name="矩形 37"/>
          <p:cNvSpPr/>
          <p:nvPr userDrawn="1"/>
        </p:nvSpPr>
        <p:spPr>
          <a:xfrm>
            <a:off x="2228540" y="673463"/>
            <a:ext cx="8880184" cy="586919"/>
          </a:xfrm>
          <a:prstGeom prst="rect">
            <a:avLst/>
          </a:prstGeom>
          <a:solidFill>
            <a:srgbClr val="F2F2F2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219392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40" name="文本占位符 19"/>
          <p:cNvSpPr>
            <a:spLocks noGrp="1"/>
          </p:cNvSpPr>
          <p:nvPr>
            <p:ph type="body" sz="quarter" idx="12" hasCustomPrompt="1"/>
          </p:nvPr>
        </p:nvSpPr>
        <p:spPr>
          <a:xfrm>
            <a:off x="2228540" y="671555"/>
            <a:ext cx="8880183" cy="574552"/>
          </a:xfrm>
          <a:prstGeom prst="rect">
            <a:avLst/>
          </a:prstGeom>
        </p:spPr>
        <p:txBody>
          <a:bodyPr lIns="180000" anchor="ctr" anchorCtr="0"/>
          <a:lstStyle>
            <a:lvl1pPr marL="0" indent="0">
              <a:buNone/>
              <a:defRPr sz="2400" b="0" i="0">
                <a:solidFill>
                  <a:schemeClr val="accent5">
                    <a:lumMod val="40000"/>
                    <a:lumOff val="6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kumimoji="1" lang="zh-CN" altLang="en-US" dirty="0"/>
              <a:t>产品</a:t>
            </a:r>
            <a:r>
              <a:rPr kumimoji="1" lang="zh-CN" altLang="en-US" dirty="0"/>
              <a:t>开发</a:t>
            </a:r>
            <a:endParaRPr kumimoji="1" lang="zh-CN" altLang="en-US" dirty="0"/>
          </a:p>
        </p:txBody>
      </p:sp>
      <p:graphicFrame>
        <p:nvGraphicFramePr>
          <p:cNvPr id="3" name="表格 2"/>
          <p:cNvGraphicFramePr/>
          <p:nvPr userDrawn="1"/>
        </p:nvGraphicFramePr>
        <p:xfrm>
          <a:off x="1117600" y="3143885"/>
          <a:ext cx="9991725" cy="4064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6825"/>
                <a:gridCol w="1598930"/>
                <a:gridCol w="7125970"/>
              </a:tblGrid>
              <a:tr h="8578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商机线索</a:t>
                      </a: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新的</a:t>
                      </a: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商机</a:t>
                      </a: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 b="0">
                          <a:solidFill>
                            <a:schemeClr val="bg1"/>
                          </a:solidFill>
                        </a:rPr>
                        <a:t>客户、金额、产品、场景</a:t>
                      </a:r>
                      <a:endParaRPr lang="zh-CN" altLang="en-US" sz="1400" b="0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35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800" b="1">
                          <a:solidFill>
                            <a:schemeClr val="bg1"/>
                          </a:solidFill>
                          <a:sym typeface="+mn-ea"/>
                        </a:rPr>
                        <a:t>落地项目</a:t>
                      </a: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落地项目</a:t>
                      </a: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进展</a:t>
                      </a: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9465"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9465"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" name="表格 1"/>
          <p:cNvGraphicFramePr/>
          <p:nvPr userDrawn="1">
            <p:custDataLst>
              <p:tags r:id="rId2"/>
            </p:custDataLst>
          </p:nvPr>
        </p:nvGraphicFramePr>
        <p:xfrm>
          <a:off x="1116965" y="1505585"/>
          <a:ext cx="9991725" cy="161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120"/>
                <a:gridCol w="1357766"/>
                <a:gridCol w="1209524"/>
                <a:gridCol w="1622435"/>
                <a:gridCol w="2936880"/>
              </a:tblGrid>
              <a:tr h="3708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新的商机</a:t>
                      </a: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线索</a:t>
                      </a: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客户</a:t>
                      </a:r>
                      <a:r>
                        <a:rPr lang="zh-CN" altLang="en-US">
                          <a:solidFill>
                            <a:schemeClr val="bg1"/>
                          </a:solidFill>
                        </a:rPr>
                        <a:t>拜访</a:t>
                      </a: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 b="0">
                          <a:solidFill>
                            <a:schemeClr val="bg1"/>
                          </a:solidFill>
                        </a:rPr>
                        <a:t>项目</a:t>
                      </a:r>
                      <a:r>
                        <a:rPr lang="zh-CN" altLang="en-US" sz="1400" b="0">
                          <a:solidFill>
                            <a:schemeClr val="bg1"/>
                          </a:solidFill>
                        </a:rPr>
                        <a:t>落地</a:t>
                      </a:r>
                      <a:endParaRPr lang="zh-CN" altLang="en-US" sz="1400" b="0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 b="0">
                          <a:solidFill>
                            <a:schemeClr val="bg1"/>
                          </a:solidFill>
                        </a:rPr>
                        <a:t>待回款</a:t>
                      </a:r>
                      <a:r>
                        <a:rPr lang="zh-CN" altLang="en-US" sz="1400" b="0">
                          <a:solidFill>
                            <a:schemeClr val="bg1"/>
                          </a:solidFill>
                        </a:rPr>
                        <a:t>金额</a:t>
                      </a:r>
                      <a:endParaRPr lang="zh-CN" altLang="en-US" sz="1400" b="0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400" b="0">
                          <a:solidFill>
                            <a:schemeClr val="bg1"/>
                          </a:solidFill>
                        </a:rPr>
                        <a:t>已回款</a:t>
                      </a:r>
                      <a:r>
                        <a:rPr lang="zh-CN" altLang="en-US" sz="1400" b="0">
                          <a:solidFill>
                            <a:schemeClr val="bg1"/>
                          </a:solidFill>
                        </a:rPr>
                        <a:t>金额</a:t>
                      </a:r>
                      <a:endParaRPr lang="zh-CN" altLang="en-US" sz="1400" b="0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p>
                      <a:pPr algn="ctr"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>
                        <a:solidFill>
                          <a:schemeClr val="bg1"/>
                        </a:solidFill>
                      </a:endParaRPr>
                    </a:p>
                  </a:txBody>
                  <a:tcPr anchor="ctr" anchorCtr="0">
                    <a:lnL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L>
                    <a:lnR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R>
                    <a:lnT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T>
                    <a:lnB w="12700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声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8566" y="672509"/>
            <a:ext cx="2219974" cy="586919"/>
          </a:xfrm>
          <a:prstGeom prst="rect">
            <a:avLst/>
          </a:prstGeom>
          <a:solidFill>
            <a:srgbClr val="000000">
              <a:alpha val="2941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 dirty="0"/>
          </a:p>
        </p:txBody>
      </p:sp>
      <p:sp>
        <p:nvSpPr>
          <p:cNvPr id="4" name="Shape 138"/>
          <p:cNvSpPr txBox="1"/>
          <p:nvPr userDrawn="1"/>
        </p:nvSpPr>
        <p:spPr>
          <a:xfrm>
            <a:off x="564933" y="724653"/>
            <a:ext cx="1217969" cy="521454"/>
          </a:xfrm>
          <a:prstGeom prst="rect">
            <a:avLst/>
          </a:prstGeom>
        </p:spPr>
        <p:txBody>
          <a:bodyPr vert="horz" lIns="90000" tIns="44999" rIns="90000" bIns="44999" rtlCol="0" anchor="b">
            <a:noAutofit/>
          </a:bodyPr>
          <a:lstStyle>
            <a:lvl1pPr algn="l" defTabSz="1828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b="1" i="0" kern="12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algn="ctr" defTabSz="1800225"/>
            <a:r>
              <a:rPr lang="zh-CN" altLang="en-US" sz="1400" dirty="0">
                <a:solidFill>
                  <a:srgbClr val="21A1FA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+mn-ea"/>
              </a:rPr>
              <a:t>虚拟人类</a:t>
            </a:r>
            <a:endParaRPr lang="zh-CN" altLang="en-US" sz="1400" dirty="0">
              <a:solidFill>
                <a:srgbClr val="21A1FA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defTabSz="1800225"/>
            <a:r>
              <a:rPr kumimoji="1" lang="zh-CN" altLang="en-US" sz="1400" dirty="0">
                <a:solidFill>
                  <a:schemeClr val="accent5">
                    <a:lumMod val="60000"/>
                    <a:lumOff val="40000"/>
                  </a:schemeClr>
                </a:solidFill>
                <a:cs typeface="+mn-cs"/>
                <a:sym typeface="+mn-ea"/>
              </a:rPr>
              <a:t>月度总结</a:t>
            </a:r>
            <a:endParaRPr lang="zh-CN" altLang="en-US" sz="18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9" name="矩形 28"/>
          <p:cNvSpPr/>
          <p:nvPr userDrawn="1"/>
        </p:nvSpPr>
        <p:spPr>
          <a:xfrm>
            <a:off x="2228540" y="673463"/>
            <a:ext cx="8880184" cy="586919"/>
          </a:xfrm>
          <a:prstGeom prst="rect">
            <a:avLst/>
          </a:prstGeom>
          <a:solidFill>
            <a:srgbClr val="F2F2F2">
              <a:alpha val="1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219392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0" name="内容占位符 15"/>
          <p:cNvSpPr>
            <a:spLocks noGrp="1"/>
          </p:cNvSpPr>
          <p:nvPr>
            <p:ph sz="quarter" idx="11" hasCustomPrompt="1"/>
          </p:nvPr>
        </p:nvSpPr>
        <p:spPr>
          <a:xfrm>
            <a:off x="6273479" y="1568450"/>
            <a:ext cx="4835244" cy="4317111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lang="zh-CN" altLang="en-US" sz="1800" b="0" i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</a:lstStyle>
          <a:p>
            <a:pPr lvl="0"/>
            <a:r>
              <a:rPr kumimoji="1" lang="zh-CN" altLang="en-US" dirty="0"/>
              <a:t>表格</a:t>
            </a:r>
            <a:r>
              <a:rPr kumimoji="1" lang="en-US" altLang="zh-CN" dirty="0"/>
              <a:t>/</a:t>
            </a:r>
            <a:r>
              <a:rPr kumimoji="1" lang="zh-CN" altLang="en-US" dirty="0"/>
              <a:t>图片</a:t>
            </a:r>
            <a:r>
              <a:rPr kumimoji="1" lang="en-US" altLang="zh-CN" dirty="0"/>
              <a:t>/</a:t>
            </a:r>
            <a:r>
              <a:rPr kumimoji="1" lang="zh-CN" altLang="en-US" dirty="0"/>
              <a:t>视频展示区域：如无特殊需求，视频请设为自动播放；视频尽量别出现第三方的片头或水印；图片</a:t>
            </a:r>
            <a:r>
              <a:rPr kumimoji="1" lang="en-US" altLang="zh-CN" dirty="0"/>
              <a:t>/</a:t>
            </a:r>
            <a:r>
              <a:rPr kumimoji="1" lang="zh-CN" altLang="en-US" dirty="0"/>
              <a:t>视频尺寸勿不按比例拉伸尺寸</a:t>
            </a:r>
            <a:endParaRPr kumimoji="1" lang="zh-CN" altLang="en-US" dirty="0"/>
          </a:p>
          <a:p>
            <a:pPr lvl="0"/>
            <a:endParaRPr kumimoji="1" lang="zh-CN" altLang="en-US" dirty="0"/>
          </a:p>
        </p:txBody>
      </p:sp>
      <p:sp>
        <p:nvSpPr>
          <p:cNvPr id="31" name="文本占位符 19"/>
          <p:cNvSpPr>
            <a:spLocks noGrp="1"/>
          </p:cNvSpPr>
          <p:nvPr>
            <p:ph type="body" sz="quarter" idx="12" hasCustomPrompt="1"/>
          </p:nvPr>
        </p:nvSpPr>
        <p:spPr>
          <a:xfrm>
            <a:off x="2228540" y="671555"/>
            <a:ext cx="8880183" cy="574552"/>
          </a:xfrm>
          <a:prstGeom prst="rect">
            <a:avLst/>
          </a:prstGeom>
        </p:spPr>
        <p:txBody>
          <a:bodyPr lIns="180000" anchor="ctr" anchorCtr="0"/>
          <a:lstStyle>
            <a:lvl1pPr marL="0" indent="0">
              <a:buNone/>
              <a:defRPr sz="2400" b="0" i="0">
                <a:solidFill>
                  <a:schemeClr val="accent5">
                    <a:lumMod val="40000"/>
                    <a:lumOff val="6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</a:lstStyle>
          <a:p>
            <a:pPr lvl="0"/>
            <a:r>
              <a:rPr kumimoji="1" lang="zh-CN" altLang="en-US" dirty="0"/>
              <a:t>技术预研</a:t>
            </a:r>
            <a:r>
              <a:rPr kumimoji="1" lang="en-US" altLang="zh-CN" dirty="0"/>
              <a:t>-</a:t>
            </a:r>
            <a:endParaRPr kumimoji="1" lang="en-US" altLang="zh-CN" dirty="0"/>
          </a:p>
        </p:txBody>
      </p:sp>
      <p:sp>
        <p:nvSpPr>
          <p:cNvPr id="32" name="文本占位符 21"/>
          <p:cNvSpPr>
            <a:spLocks noGrp="1"/>
          </p:cNvSpPr>
          <p:nvPr>
            <p:ph type="body" sz="quarter" idx="13" hasCustomPrompt="1"/>
          </p:nvPr>
        </p:nvSpPr>
        <p:spPr>
          <a:xfrm>
            <a:off x="2237870" y="1917699"/>
            <a:ext cx="3867460" cy="1800000"/>
          </a:xfrm>
          <a:prstGeom prst="rect">
            <a:avLst/>
          </a:prstGeom>
        </p:spPr>
        <p:txBody>
          <a:bodyPr anchor="t" anchorCtr="0"/>
          <a:lstStyle>
            <a:lvl1pPr marL="0" indent="0" defTabSz="2438400" eaLnBrk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kumimoji="1" lang="zh-CN" altLang="en-US" dirty="0"/>
              <a:t>落地产品、预计可落地</a:t>
            </a:r>
            <a:r>
              <a:rPr kumimoji="1" lang="zh-CN" altLang="en-US" dirty="0"/>
              <a:t>时间、对产品的</a:t>
            </a:r>
            <a:r>
              <a:rPr kumimoji="1" lang="zh-CN" altLang="en-US" dirty="0"/>
              <a:t>意义：</a:t>
            </a:r>
            <a:endParaRPr kumimoji="1" lang="zh-CN" altLang="en-US" dirty="0"/>
          </a:p>
          <a:p>
            <a:pPr lvl="0"/>
            <a:endParaRPr kumimoji="1" lang="zh-CN" altLang="en-US" dirty="0"/>
          </a:p>
        </p:txBody>
      </p:sp>
      <p:sp>
        <p:nvSpPr>
          <p:cNvPr id="33" name="文本占位符 21"/>
          <p:cNvSpPr>
            <a:spLocks noGrp="1"/>
          </p:cNvSpPr>
          <p:nvPr>
            <p:ph type="body" sz="quarter" idx="17" hasCustomPrompt="1"/>
          </p:nvPr>
        </p:nvSpPr>
        <p:spPr>
          <a:xfrm>
            <a:off x="2237871" y="4085561"/>
            <a:ext cx="3858130" cy="1800000"/>
          </a:xfrm>
          <a:prstGeom prst="rect">
            <a:avLst/>
          </a:prstGeom>
        </p:spPr>
        <p:txBody>
          <a:bodyPr anchor="t" anchorCtr="0"/>
          <a:lstStyle>
            <a:lvl1pPr marL="0" indent="0" defTabSz="2438400" eaLnBrk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 b="0" i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kumimoji="1" lang="zh-CN" altLang="en-US" dirty="0"/>
              <a:t>可以是项目进展，也可以是指标上的优化、系统上的改进、方案的确定等。</a:t>
            </a:r>
            <a:r>
              <a:rPr kumimoji="1" lang="zh-CN" altLang="en-US" dirty="0">
                <a:sym typeface="+mn-ea"/>
              </a:rPr>
              <a:t>和落地的差距是</a:t>
            </a:r>
            <a:r>
              <a:rPr kumimoji="1" lang="en-US" altLang="zh-CN" dirty="0"/>
              <a:t>…… </a:t>
            </a:r>
            <a:r>
              <a:rPr kumimoji="1" lang="zh-CN" altLang="en-US" dirty="0"/>
              <a:t>改进计划是</a:t>
            </a:r>
            <a:r>
              <a:rPr kumimoji="1" lang="en-US" altLang="zh-CN" dirty="0"/>
              <a:t>……</a:t>
            </a:r>
            <a:r>
              <a:rPr kumimoji="1" lang="zh-CN" altLang="en-US" dirty="0"/>
              <a:t>（具体</a:t>
            </a:r>
            <a:r>
              <a:rPr kumimoji="1" lang="zh-CN" altLang="en-US" dirty="0"/>
              <a:t>时间）</a:t>
            </a:r>
            <a:endParaRPr kumimoji="1" lang="zh-CN" altLang="en-US" dirty="0"/>
          </a:p>
          <a:p>
            <a:pPr lvl="0"/>
            <a:endParaRPr kumimoji="1" lang="en-US" altLang="zh-CN" dirty="0"/>
          </a:p>
        </p:txBody>
      </p:sp>
      <p:sp>
        <p:nvSpPr>
          <p:cNvPr id="34" name="圆角矩形 33"/>
          <p:cNvSpPr/>
          <p:nvPr userDrawn="1"/>
        </p:nvSpPr>
        <p:spPr>
          <a:xfrm>
            <a:off x="2228540" y="1568450"/>
            <a:ext cx="1266058" cy="334974"/>
          </a:xfrm>
          <a:prstGeom prst="roundRect">
            <a:avLst>
              <a:gd name="adj" fmla="val 23166"/>
            </a:avLst>
          </a:prstGeom>
          <a:solidFill>
            <a:schemeClr val="accent5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400" b="1" i="0" dirty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落地</a:t>
            </a:r>
            <a:r>
              <a:rPr kumimoji="1" lang="zh-CN" altLang="en-US" sz="1400" b="1" i="0" dirty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规划</a:t>
            </a:r>
            <a:endParaRPr kumimoji="1" lang="zh-CN" altLang="en-US" sz="1400" b="1" i="0" dirty="0">
              <a:solidFill>
                <a:schemeClr val="accent5">
                  <a:lumMod val="60000"/>
                  <a:lumOff val="4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圆角矩形 34"/>
          <p:cNvSpPr/>
          <p:nvPr userDrawn="1"/>
        </p:nvSpPr>
        <p:spPr>
          <a:xfrm>
            <a:off x="2237870" y="3750586"/>
            <a:ext cx="1266058" cy="334974"/>
          </a:xfrm>
          <a:prstGeom prst="roundRect">
            <a:avLst>
              <a:gd name="adj" fmla="val 23166"/>
            </a:avLst>
          </a:prstGeom>
          <a:solidFill>
            <a:schemeClr val="accent5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400" b="1" i="0" dirty="0">
                <a:solidFill>
                  <a:schemeClr val="accent5">
                    <a:lumMod val="60000"/>
                    <a:lumOff val="4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最新进展</a:t>
            </a:r>
            <a:endParaRPr kumimoji="1" lang="zh-CN" altLang="en-US" sz="1400" b="1" i="0" dirty="0">
              <a:solidFill>
                <a:schemeClr val="accent5">
                  <a:lumMod val="60000"/>
                  <a:lumOff val="4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C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1385240" y="195381"/>
            <a:ext cx="597409" cy="2999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200" b="0" i="0" kern="1200">
          <a:solidFill>
            <a:schemeClr val="accent5">
              <a:lumMod val="40000"/>
              <a:lumOff val="6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5">
              <a:lumMod val="40000"/>
              <a:lumOff val="6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5">
              <a:lumMod val="40000"/>
              <a:lumOff val="6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5">
              <a:lumMod val="40000"/>
              <a:lumOff val="6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b="0" i="0" kern="1200">
          <a:solidFill>
            <a:schemeClr val="accent5">
              <a:lumMod val="40000"/>
              <a:lumOff val="60000"/>
            </a:schemeClr>
          </a:solidFill>
          <a:latin typeface="微软雅黑" panose="020B0503020204020204" charset="-122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文本占位符 8"/>
          <p:cNvSpPr/>
          <p:nvPr>
            <p:ph type="body" sz="quarter" idx="12"/>
          </p:nvPr>
        </p:nvSpPr>
        <p:spPr>
          <a:xfrm>
            <a:off x="1950085" y="2714625"/>
            <a:ext cx="8291830" cy="574675"/>
          </a:xfrm>
        </p:spPr>
        <p:txBody>
          <a:bodyPr/>
          <a:p>
            <a:pPr marL="0" indent="0">
              <a:buNone/>
            </a:pPr>
            <a:r>
              <a:rPr lang="zh-CN" altLang="en-US" sz="4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这是一段</a:t>
            </a:r>
            <a:r>
              <a:rPr lang="en-US" altLang="zh-CN" sz="4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2024</a:t>
            </a:r>
            <a:r>
              <a:rPr lang="zh-CN" altLang="en-US" sz="4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年</a:t>
            </a:r>
            <a:r>
              <a:rPr lang="en-US" altLang="zh-CN" sz="4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01</a:t>
            </a:r>
            <a:r>
              <a:rPr lang="zh-CN" altLang="en-US" sz="4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月</a:t>
            </a:r>
            <a:r>
              <a:rPr lang="en-US" altLang="zh-CN" sz="4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01</a:t>
            </a:r>
            <a:r>
              <a:rPr lang="zh-CN" altLang="en-US" sz="4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日的</a:t>
            </a:r>
            <a:r>
              <a:rPr lang="zh-CN" altLang="en-US" sz="4400" b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测试</a:t>
            </a:r>
            <a:endParaRPr lang="zh-CN" altLang="en-US" sz="4400" b="1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COMMONDATA" val="eyJoZGlkIjoiZTk3MDcwZmRhOTFjNzhmNDE1MTQ3Yzg4YTMzNjBkZDMifQ=="/>
  <p:tag name="KSO_WPP_MARK_KEY" val="45eeefc4-ad80-4a9c-906e-300a0c62e37b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微软雅黑 Light</vt:lpstr>
      <vt:lpstr>Arial Unicode MS</vt:lpstr>
      <vt:lpstr>Calibri</vt:lpstr>
      <vt:lpstr>等线</vt:lpstr>
      <vt:lpstr>江城圆体 500W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wanghongmei</dc:creator>
  <cp:lastModifiedBy>PDM</cp:lastModifiedBy>
  <cp:revision>20</cp:revision>
  <dcterms:created xsi:type="dcterms:W3CDTF">2023-09-06T08:31:00Z</dcterms:created>
  <dcterms:modified xsi:type="dcterms:W3CDTF">2024-02-27T02:54:34Z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2052-12.1.0.16250</vt:lpwstr>
  </property>
  <property fmtid="{D5CDD505-2E9C-101B-9397-08002B2CF9AE}" pid="3" name="ICV">
    <vt:lpwstr>3385C7F71B5A465087A365BAEA9CCB77_13</vt:lpwstr>
  </property>
</Properties>
</file>