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0.xml" ContentType="application/vnd.openxmlformats-officedocument.presentationml.slideLayout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media6.m4a" ContentType="application/vnd.sun.star.media"/>
  <Override PartName="/ppt/media/image7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6095880" y="0"/>
            <a:ext cx="2792160" cy="38160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0FCF7211-0B00-46C7-A7C6-3B145FA63558}" type="datetime1">
              <a:rPr b="0" lang="en-US" sz="1800" spc="-1" strike="noStrike">
                <a:solidFill>
                  <a:srgbClr val="b2b2b2"/>
                </a:solidFill>
                <a:latin typeface="Calibri"/>
              </a:rPr>
              <a:t>10/14/2020</a:t>
            </a:fld>
            <a:endParaRPr b="0" lang="de-DE" sz="18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385480" y="6437880"/>
            <a:ext cx="243360" cy="1958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38160">
              <a:lnSpc>
                <a:spcPts val="1426"/>
              </a:lnSpc>
            </a:pPr>
            <a:fld id="{1D444C44-F198-4CCF-9022-63F8B679DB8F}" type="slidenum">
              <a:rPr b="0" lang="en-US" sz="1200" spc="-7" strike="noStrike">
                <a:solidFill>
                  <a:srgbClr val="898989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Format des Titeltextes durch Klicken bearbeiten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6095880" y="0"/>
            <a:ext cx="2792160" cy="38160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441720" y="1482120"/>
            <a:ext cx="8260200" cy="1476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Format des Titeltextes durch Klicken bearbeiten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322560" y="1639440"/>
            <a:ext cx="8498880" cy="43444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0D7D0BA1-2959-4851-8965-6BAEB5FB7CBD}" type="datetime1">
              <a:rPr b="0" lang="en-US" sz="1800" spc="-1" strike="noStrike">
                <a:solidFill>
                  <a:srgbClr val="b2b2b2"/>
                </a:solidFill>
                <a:latin typeface="Calibri"/>
              </a:rPr>
              <a:t>10/14/2020</a:t>
            </a:fld>
            <a:endParaRPr b="0" lang="de-DE" sz="18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8385480" y="6437880"/>
            <a:ext cx="243360" cy="1958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38160">
              <a:lnSpc>
                <a:spcPts val="1426"/>
              </a:lnSpc>
            </a:pPr>
            <a:fld id="{4324C208-9965-48D8-8BAE-CB8E9DB42053}" type="slidenum">
              <a:rPr b="0" lang="en-US" sz="1200" spc="-7" strike="noStrike">
                <a:solidFill>
                  <a:srgbClr val="898989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095880" y="0"/>
            <a:ext cx="2792160" cy="38160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PlaceHolder 2"/>
          <p:cNvSpPr>
            <a:spLocks noGrp="1"/>
          </p:cNvSpPr>
          <p:nvPr>
            <p:ph type="title"/>
          </p:nvPr>
        </p:nvSpPr>
        <p:spPr>
          <a:xfrm>
            <a:off x="441720" y="1482120"/>
            <a:ext cx="8260200" cy="1476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Format des Titeltextes durch Klicken bearbeiten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2280" y="2490840"/>
            <a:ext cx="3412800" cy="109407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519880" y="2217600"/>
            <a:ext cx="3013920" cy="13716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40E0801B-DB7F-4196-BF0D-80DC9A49DB11}" type="datetime1">
              <a:rPr b="0" lang="en-US" sz="1800" spc="-1" strike="noStrike">
                <a:solidFill>
                  <a:srgbClr val="b2b2b2"/>
                </a:solidFill>
                <a:latin typeface="Calibri"/>
              </a:rPr>
              <a:t>10/14/2020</a:t>
            </a:fld>
            <a:endParaRPr b="0" lang="de-DE" sz="1800" spc="-1" strike="noStrike">
              <a:latin typeface="Times New Roman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sldNum"/>
          </p:nvPr>
        </p:nvSpPr>
        <p:spPr>
          <a:xfrm>
            <a:off x="8385480" y="6437880"/>
            <a:ext cx="243360" cy="1958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38160">
              <a:lnSpc>
                <a:spcPts val="1426"/>
              </a:lnSpc>
            </a:pPr>
            <a:fld id="{AC978BC2-1AF2-439B-8931-8C87549DB75D}" type="slidenum">
              <a:rPr b="0" lang="en-US" sz="1200" spc="-7" strike="noStrike">
                <a:solidFill>
                  <a:srgbClr val="898989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095880" y="0"/>
            <a:ext cx="2792160" cy="38160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PlaceHolder 2"/>
          <p:cNvSpPr>
            <a:spLocks noGrp="1"/>
          </p:cNvSpPr>
          <p:nvPr>
            <p:ph type="title"/>
          </p:nvPr>
        </p:nvSpPr>
        <p:spPr>
          <a:xfrm>
            <a:off x="238680" y="165240"/>
            <a:ext cx="8666280" cy="1145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Format des Titeltextes durch Klicken bearbeiten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A4BC6525-8839-4ED2-B5C0-2F55662D6542}" type="datetime1">
              <a:rPr b="0" lang="en-US" sz="1800" spc="-1" strike="noStrike">
                <a:solidFill>
                  <a:srgbClr val="b2b2b2"/>
                </a:solidFill>
                <a:latin typeface="Calibri"/>
              </a:rPr>
              <a:t>10/14/2020</a:t>
            </a:fld>
            <a:endParaRPr b="0" lang="de-DE" sz="1800" spc="-1" strike="noStrike">
              <a:latin typeface="Times New Roman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sldNum"/>
          </p:nvPr>
        </p:nvSpPr>
        <p:spPr>
          <a:xfrm>
            <a:off x="8385480" y="6437880"/>
            <a:ext cx="243360" cy="1958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38160">
              <a:lnSpc>
                <a:spcPts val="1426"/>
              </a:lnSpc>
            </a:pPr>
            <a:fld id="{CF663EC1-EC22-4F3F-B4E5-A7586F113E09}" type="slidenum">
              <a:rPr b="0" lang="en-US" sz="1200" spc="-7" strike="noStrike">
                <a:solidFill>
                  <a:srgbClr val="898989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6095880" y="0"/>
            <a:ext cx="2792160" cy="38160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PlaceHolder 2"/>
          <p:cNvSpPr>
            <a:spLocks noGrp="1"/>
          </p:cNvSpPr>
          <p:nvPr>
            <p:ph type="title"/>
          </p:nvPr>
        </p:nvSpPr>
        <p:spPr>
          <a:xfrm>
            <a:off x="441720" y="1482120"/>
            <a:ext cx="8260200" cy="1476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Format des Titeltextes durch Klicken bearbeiten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9D7C8BF3-D5FE-4B3A-947E-AE7B28EE4A81}" type="datetime1">
              <a:rPr b="0" lang="en-US" sz="1800" spc="-1" strike="noStrike">
                <a:solidFill>
                  <a:srgbClr val="b2b2b2"/>
                </a:solidFill>
                <a:latin typeface="Calibri"/>
              </a:rPr>
              <a:t>10/14/2020</a:t>
            </a:fld>
            <a:endParaRPr b="0" lang="de-DE" sz="1800" spc="-1" strike="noStrike">
              <a:latin typeface="Times New Roman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sldNum"/>
          </p:nvPr>
        </p:nvSpPr>
        <p:spPr>
          <a:xfrm>
            <a:off x="8385480" y="6437880"/>
            <a:ext cx="243360" cy="1958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38160">
              <a:lnSpc>
                <a:spcPts val="1426"/>
              </a:lnSpc>
            </a:pPr>
            <a:fld id="{F83FDDD3-D0F3-4F53-B6B5-8B66C85A2222}" type="slidenum">
              <a:rPr b="0" lang="en-US" sz="1200" spc="-7" strike="noStrike">
                <a:solidFill>
                  <a:srgbClr val="898989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174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video" Target="../media/media6.m4a"/><Relationship Id="rId2" Type="http://schemas.microsoft.com/office/2007/relationships/media" Target="../media/media6.m4a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5620680" y="4400640"/>
            <a:ext cx="3071880" cy="92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12600" indent="309240">
              <a:lnSpc>
                <a:spcPct val="100000"/>
              </a:lnSpc>
              <a:spcBef>
                <a:spcPts val="96"/>
              </a:spcBef>
              <a:tabLst>
                <a:tab algn="l" pos="0"/>
              </a:tabLst>
            </a:pPr>
            <a:r>
              <a:rPr b="0" lang="de-DE" sz="2000" spc="-12" strike="noStrike">
                <a:solidFill>
                  <a:srgbClr val="000000"/>
                </a:solidFill>
                <a:latin typeface="Arial"/>
              </a:rPr>
              <a:t>Wintersemester 2020</a:t>
            </a:r>
            <a:r>
              <a:rPr b="0" lang="de-DE" sz="2000" spc="-15" strike="noStrike">
                <a:solidFill>
                  <a:srgbClr val="000000"/>
                </a:solidFill>
                <a:latin typeface="Arial"/>
              </a:rPr>
              <a:t>/21</a:t>
            </a:r>
            <a:r>
              <a:rPr b="0" lang="en-US" sz="2000" spc="-15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Arial"/>
              </a:rPr>
              <a:t>Prof. </a:t>
            </a:r>
            <a:r>
              <a:rPr b="0" lang="en-US" sz="2000" spc="-41" strike="noStrike">
                <a:solidFill>
                  <a:srgbClr val="000000"/>
                </a:solidFill>
                <a:latin typeface="Arial"/>
              </a:rPr>
              <a:t>Dr. </a:t>
            </a:r>
            <a:r>
              <a:rPr b="0" lang="en-US" sz="2000" spc="-7" strike="noStrike">
                <a:solidFill>
                  <a:srgbClr val="000000"/>
                </a:solidFill>
                <a:latin typeface="Arial"/>
              </a:rPr>
              <a:t>Christian</a:t>
            </a:r>
            <a:r>
              <a:rPr b="0" lang="en-US" sz="2000" spc="9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Arial"/>
              </a:rPr>
              <a:t>Ghanem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3733920" y="2514600"/>
            <a:ext cx="5230080" cy="197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en-US" sz="3600" spc="-7" strike="noStrike">
                <a:solidFill>
                  <a:srgbClr val="375f92"/>
                </a:solidFill>
                <a:latin typeface="Arial"/>
              </a:rPr>
              <a:t>Theorien Sozialer</a:t>
            </a:r>
            <a:r>
              <a:rPr b="1" lang="en-US" sz="3600" spc="-420" strike="noStrike">
                <a:solidFill>
                  <a:srgbClr val="375f92"/>
                </a:solidFill>
                <a:latin typeface="Arial"/>
              </a:rPr>
              <a:t> </a:t>
            </a:r>
            <a:r>
              <a:rPr b="1" lang="en-US" sz="3600" spc="-7" strike="noStrike">
                <a:solidFill>
                  <a:srgbClr val="375f92"/>
                </a:solidFill>
                <a:latin typeface="Arial"/>
              </a:rPr>
              <a:t>Arbeit</a:t>
            </a:r>
            <a:endParaRPr b="0" lang="de-DE" sz="3600" spc="-1" strike="noStrike">
              <a:latin typeface="Arial"/>
            </a:endParaRPr>
          </a:p>
          <a:p>
            <a:pPr marL="12600" algn="r">
              <a:lnSpc>
                <a:spcPct val="10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i="1" lang="de-DE" sz="2800" spc="-7" strike="noStrike">
                <a:solidFill>
                  <a:srgbClr val="375f92"/>
                </a:solidFill>
                <a:latin typeface="Arial"/>
              </a:rPr>
              <a:t>Was ist das und warum brauchen wir das?</a:t>
            </a:r>
            <a:endParaRPr b="0" lang="de-DE" sz="2800" spc="-1" strike="noStrike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228600" y="457200"/>
            <a:ext cx="2971440" cy="5994720"/>
          </a:xfrm>
          <a:prstGeom prst="rect">
            <a:avLst/>
          </a:prstGeom>
          <a:solidFill>
            <a:srgbClr val="8eb4e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800" spc="-1" strike="noStrike">
              <a:latin typeface="Arial"/>
            </a:endParaRPr>
          </a:p>
          <a:p>
            <a:pPr marL="90000">
              <a:lnSpc>
                <a:spcPct val="100000"/>
              </a:lnSpc>
              <a:spcBef>
                <a:spcPts val="1046"/>
              </a:spcBef>
              <a:tabLst>
                <a:tab algn="l" pos="0"/>
              </a:tabLst>
            </a:pP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Die Theorie, die</a:t>
            </a:r>
            <a:r>
              <a:rPr b="1" lang="en-US" sz="1200" spc="2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Theorie,</a:t>
            </a: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ach, </a:t>
            </a:r>
            <a:r>
              <a:rPr b="1" lang="en-US" sz="1200" spc="-15" strike="noStrike">
                <a:solidFill>
                  <a:srgbClr val="000000"/>
                </a:solidFill>
                <a:latin typeface="Calibri"/>
              </a:rPr>
              <a:t>was wär'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man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ohne</a:t>
            </a:r>
            <a:r>
              <a:rPr b="1" lang="en-US" sz="1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sie?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tabLst>
                <a:tab algn="l" pos="0"/>
              </a:tabLst>
            </a:pP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Bringt </a:t>
            </a:r>
            <a:r>
              <a:rPr b="1" lang="en-US" sz="1200" spc="-15" strike="noStrike">
                <a:solidFill>
                  <a:srgbClr val="000000"/>
                </a:solidFill>
                <a:latin typeface="Calibri"/>
              </a:rPr>
              <a:t>Begriffe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auf den</a:t>
            </a:r>
            <a:r>
              <a:rPr b="1" lang="en-US" sz="1200" spc="18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Punkt</a:t>
            </a: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und </a:t>
            </a:r>
            <a:r>
              <a:rPr b="1" lang="en-US" sz="1200" spc="-1" strike="noStrike">
                <a:solidFill>
                  <a:srgbClr val="000000"/>
                </a:solidFill>
                <a:latin typeface="Calibri"/>
              </a:rPr>
              <a:t>schon </a:t>
            </a:r>
            <a:r>
              <a:rPr b="1" lang="en-US" sz="1200" spc="-21" strike="noStrike">
                <a:solidFill>
                  <a:srgbClr val="000000"/>
                </a:solidFill>
                <a:latin typeface="Calibri"/>
              </a:rPr>
              <a:t>geht's </a:t>
            </a:r>
            <a:r>
              <a:rPr b="1" lang="en-US" sz="1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der </a:t>
            </a:r>
            <a:r>
              <a:rPr b="1" lang="en-US" sz="1200" spc="-21" strike="noStrike">
                <a:solidFill>
                  <a:srgbClr val="000000"/>
                </a:solidFill>
                <a:latin typeface="Calibri"/>
              </a:rPr>
              <a:t>Praxis</a:t>
            </a:r>
            <a:r>
              <a:rPr b="1" lang="en-US" sz="1200" spc="2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rund.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tabLst>
                <a:tab algn="l" pos="0"/>
              </a:tabLst>
            </a:pP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Auch die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Soziale </a:t>
            </a:r>
            <a:r>
              <a:rPr b="1" lang="en-US" sz="1200" spc="-1" strike="noStrike">
                <a:solidFill>
                  <a:srgbClr val="000000"/>
                </a:solidFill>
                <a:latin typeface="Calibri"/>
              </a:rPr>
              <a:t>Arbeit </a:t>
            </a:r>
            <a:r>
              <a:rPr b="1" lang="en-US" sz="1200" spc="-15" strike="noStrike">
                <a:solidFill>
                  <a:srgbClr val="000000"/>
                </a:solidFill>
                <a:latin typeface="Calibri"/>
              </a:rPr>
              <a:t>hat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Theorien,  </a:t>
            </a:r>
            <a:r>
              <a:rPr b="1" lang="en-US" sz="1200" spc="-1" strike="noStrike">
                <a:solidFill>
                  <a:srgbClr val="000000"/>
                </a:solidFill>
                <a:latin typeface="Calibri"/>
              </a:rPr>
              <a:t>doch </a:t>
            </a:r>
            <a:r>
              <a:rPr b="1" lang="en-US" sz="1200" spc="-21" strike="noStrike">
                <a:solidFill>
                  <a:srgbClr val="000000"/>
                </a:solidFill>
                <a:latin typeface="Calibri"/>
              </a:rPr>
              <a:t>davor </a:t>
            </a:r>
            <a:r>
              <a:rPr b="1" lang="en-US" sz="1200" spc="-15" strike="noStrike">
                <a:solidFill>
                  <a:srgbClr val="000000"/>
                </a:solidFill>
                <a:latin typeface="Calibri"/>
              </a:rPr>
              <a:t>braucht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man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nicht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zu</a:t>
            </a:r>
            <a:r>
              <a:rPr b="1" lang="en-US" sz="1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fliehen.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tabLst>
                <a:tab algn="l" pos="0"/>
              </a:tabLst>
            </a:pP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" strike="noStrike">
                <a:solidFill>
                  <a:srgbClr val="000000"/>
                </a:solidFill>
                <a:latin typeface="Calibri"/>
              </a:rPr>
              <a:t>Klar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wie ein Aquarium  führt die Theorie uns </a:t>
            </a:r>
            <a:r>
              <a:rPr b="1" lang="en-US" sz="1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1" lang="en-US" sz="1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ein</a:t>
            </a: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vorparadigmatisches</a:t>
            </a:r>
            <a:r>
              <a:rPr b="1" lang="en-US" sz="1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Stadium.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tabLst>
                <a:tab algn="l" pos="0"/>
              </a:tabLst>
            </a:pP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Theorien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orientieren </a:t>
            </a:r>
            <a:r>
              <a:rPr b="1" lang="en-US" sz="1200" spc="-1" strike="noStrike">
                <a:solidFill>
                  <a:srgbClr val="000000"/>
                </a:solidFill>
                <a:latin typeface="Calibri"/>
              </a:rPr>
              <a:t>sich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an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Konzeptionen, 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die </a:t>
            </a:r>
            <a:r>
              <a:rPr b="1" lang="en-US" sz="1200" spc="-1" strike="noStrike">
                <a:solidFill>
                  <a:srgbClr val="000000"/>
                </a:solidFill>
                <a:latin typeface="Calibri"/>
              </a:rPr>
              <a:t>sich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für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Sozialarbeiter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wirklich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lohnen.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tabLst>
                <a:tab algn="l" pos="0"/>
              </a:tabLst>
            </a:pP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Erklären </a:t>
            </a:r>
            <a:r>
              <a:rPr b="1" lang="en-US" sz="1200" spc="-15" strike="noStrike">
                <a:solidFill>
                  <a:srgbClr val="000000"/>
                </a:solidFill>
                <a:latin typeface="Calibri"/>
              </a:rPr>
              <a:t>Sachverhalte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mit</a:t>
            </a: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wissenschaftlicher</a:t>
            </a:r>
            <a:r>
              <a:rPr b="1" lang="en-US" sz="1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15" strike="noStrike">
                <a:solidFill>
                  <a:srgbClr val="000000"/>
                </a:solidFill>
                <a:latin typeface="Calibri"/>
              </a:rPr>
              <a:t>Erkenntnis,</a:t>
            </a: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spcBef>
                <a:spcPts val="6"/>
              </a:spcBef>
              <a:tabLst>
                <a:tab algn="l" pos="0"/>
              </a:tabLst>
            </a:pP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was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für </a:t>
            </a:r>
            <a:r>
              <a:rPr b="1" lang="en-US" sz="1200" spc="-21" strike="noStrike">
                <a:solidFill>
                  <a:srgbClr val="000000"/>
                </a:solidFill>
                <a:latin typeface="Calibri"/>
              </a:rPr>
              <a:t>Pädagogen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bis dahin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fremd</a:t>
            </a:r>
            <a:r>
              <a:rPr b="1" lang="en-US" sz="1200" spc="18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ist.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tabLst>
                <a:tab algn="l" pos="0"/>
              </a:tabLst>
            </a:pP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Bildungspraxis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zu</a:t>
            </a:r>
            <a:r>
              <a:rPr b="1" lang="en-US" sz="1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kreieren,</a:t>
            </a: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das </a:t>
            </a:r>
            <a:r>
              <a:rPr b="1" lang="en-US" sz="1200" spc="-1" strike="noStrike">
                <a:solidFill>
                  <a:srgbClr val="000000"/>
                </a:solidFill>
                <a:latin typeface="Calibri"/>
              </a:rPr>
              <a:t>soll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eine Theorie</a:t>
            </a:r>
            <a:r>
              <a:rPr b="1" lang="en-US" sz="1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probieren.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tabLst>
                <a:tab algn="l" pos="0"/>
              </a:tabLst>
            </a:pP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Bringt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den </a:t>
            </a:r>
            <a:r>
              <a:rPr b="1" lang="en-US" sz="1200" spc="-15" strike="noStrike">
                <a:solidFill>
                  <a:srgbClr val="000000"/>
                </a:solidFill>
                <a:latin typeface="Calibri"/>
              </a:rPr>
              <a:t>Erkenntnisfortschritt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weiter 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und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dadurch wird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die </a:t>
            </a:r>
            <a:r>
              <a:rPr b="1" lang="en-US" sz="1200" spc="-21" strike="noStrike">
                <a:solidFill>
                  <a:srgbClr val="000000"/>
                </a:solidFill>
                <a:latin typeface="Calibri"/>
              </a:rPr>
              <a:t>Praxis</a:t>
            </a:r>
            <a:r>
              <a:rPr b="1" lang="en-US" sz="1200" spc="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35" strike="noStrike">
                <a:solidFill>
                  <a:srgbClr val="000000"/>
                </a:solidFill>
                <a:latin typeface="Calibri"/>
              </a:rPr>
              <a:t>heiter.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tabLst>
                <a:tab algn="l" pos="0"/>
              </a:tabLst>
            </a:pP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Doch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was </a:t>
            </a:r>
            <a:r>
              <a:rPr b="1" lang="en-US" sz="1200" spc="-15" strike="noStrike">
                <a:solidFill>
                  <a:srgbClr val="000000"/>
                </a:solidFill>
                <a:latin typeface="Calibri"/>
              </a:rPr>
              <a:t>genau </a:t>
            </a:r>
            <a:r>
              <a:rPr b="1" lang="en-US" sz="1200" spc="-12" strike="noStrike">
                <a:solidFill>
                  <a:srgbClr val="000000"/>
                </a:solidFill>
                <a:latin typeface="Calibri"/>
              </a:rPr>
              <a:t>ist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eine</a:t>
            </a:r>
            <a:r>
              <a:rPr b="1" lang="en-US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Theorie?</a:t>
            </a:r>
            <a:endParaRPr b="0" lang="de-DE" sz="1200" spc="-1" strike="noStrike">
              <a:latin typeface="Arial"/>
            </a:endParaRPr>
          </a:p>
          <a:p>
            <a:pPr marL="90000"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Das </a:t>
            </a:r>
            <a:r>
              <a:rPr b="1" lang="en-US" sz="1200" spc="-21" strike="noStrike">
                <a:solidFill>
                  <a:srgbClr val="000000"/>
                </a:solidFill>
                <a:latin typeface="Calibri"/>
              </a:rPr>
              <a:t>steht </a:t>
            </a:r>
            <a:r>
              <a:rPr b="1" lang="en-US" sz="1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1" lang="en-US" sz="1200" spc="-7" strike="noStrike">
                <a:solidFill>
                  <a:srgbClr val="000000"/>
                </a:solidFill>
                <a:latin typeface="Calibri"/>
              </a:rPr>
              <a:t>den </a:t>
            </a:r>
            <a:r>
              <a:rPr b="1" lang="en-US" sz="1200" spc="-15" strike="noStrike">
                <a:solidFill>
                  <a:srgbClr val="000000"/>
                </a:solidFill>
                <a:latin typeface="Calibri"/>
              </a:rPr>
              <a:t>folgenden </a:t>
            </a:r>
            <a:r>
              <a:rPr b="1" lang="en-US" sz="1200" spc="-46" strike="noStrike">
                <a:solidFill>
                  <a:srgbClr val="000000"/>
                </a:solidFill>
                <a:latin typeface="Calibri"/>
              </a:rPr>
              <a:t>Texten,</a:t>
            </a:r>
            <a:r>
              <a:rPr b="1" lang="en-US" sz="1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200" spc="-1" strike="noStrike">
                <a:solidFill>
                  <a:srgbClr val="000000"/>
                </a:solidFill>
                <a:latin typeface="Calibri"/>
              </a:rPr>
              <a:t>sieh!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tabLst>
                <a:tab algn="l" pos="0"/>
              </a:tabLst>
            </a:pPr>
            <a:endParaRPr b="0" lang="de-DE" sz="1200" spc="-1" strike="noStrike">
              <a:latin typeface="Arial"/>
            </a:endParaRPr>
          </a:p>
          <a:p>
            <a:pPr marL="71280">
              <a:lnSpc>
                <a:spcPct val="100000"/>
              </a:lnSpc>
              <a:tabLst>
                <a:tab algn="l" pos="0"/>
              </a:tabLst>
            </a:pPr>
            <a:r>
              <a:rPr b="0" lang="en-US" sz="1100" spc="-12" strike="noStrike">
                <a:solidFill>
                  <a:srgbClr val="000000"/>
                </a:solidFill>
                <a:latin typeface="Arial"/>
              </a:rPr>
              <a:t>vgl. </a:t>
            </a:r>
            <a:r>
              <a:rPr b="0" lang="en-US" sz="1100" spc="-7" strike="noStrike">
                <a:solidFill>
                  <a:srgbClr val="000000"/>
                </a:solidFill>
                <a:latin typeface="Arial"/>
              </a:rPr>
              <a:t>Hofmann,</a:t>
            </a:r>
            <a:r>
              <a:rPr b="0" lang="en-US" sz="1100" spc="-126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1100" spc="-12" strike="noStrike">
                <a:solidFill>
                  <a:srgbClr val="000000"/>
                </a:solidFill>
                <a:latin typeface="Arial"/>
              </a:rPr>
              <a:t>2013</a:t>
            </a:r>
            <a:endParaRPr b="0" lang="de-DE" sz="1100" spc="-1" strike="noStrike">
              <a:latin typeface="Arial"/>
            </a:endParaRPr>
          </a:p>
        </p:txBody>
      </p:sp>
      <p:pic>
        <p:nvPicPr>
          <p:cNvPr id="214" name="Picture 1" descr="">
            <a:hlinkClick r:id="" action="ppaction://media"/>
          </p:cNvPr>
          <p:cNvPicPr/>
          <p:nvPr>
            <a:videoFile r:link="rId1"/>
            <p:extLst>
              <p:ext uri="{DAA4B4D4-6D71-4841-9C94-3DE7FCFB9230}">
                <p14:media r:embed="rId2"/>
              </p:ext>
            </p:extLst>
          </p:nvPr>
        </p:nvPicPr>
        <p:blipFill>
          <a:blip r:embed="rId3"/>
        </p:blipFill>
        <p:spPr>
          <a:xfrm>
            <a:off x="8686800" y="6400800"/>
            <a:ext cx="304560" cy="30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advTm="17000" p14:dur="2000"/>
    </mc:Choice>
    <mc:Fallback>
      <p:transition spd="slow" advTm="17000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6" dur="1" fill="hold"/>
                                        <p:tgtEl>
                                          <p:spTgt spid="2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Application>LibreOffice/6.4.6.2$MacOSX_X86_64 LibreOffice_project/0ce51a4fd21bff07a5c061082cc82c5ed232f115</Application>
  <Words>520</Words>
  <Paragraphs>92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2020-10-13T11:33:01Z</dcterms:created>
  <dc:creator>Ghanem, Christian</dc:creator>
  <dc:description/>
  <dc:language>de-DE</dc:language>
  <cp:lastModifiedBy/>
  <dcterms:modified xsi:type="dcterms:W3CDTF">2020-10-14T11:13:52Z</dcterms:modified>
  <cp:revision>4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12</vt:i4>
  </property>
  <property fmtid="{D5CDD505-2E9C-101B-9397-08002B2CF9AE}" pid="7" name="Notes">
    <vt:i4>0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