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media/image1.wmf" ContentType="image/x-wmf"/>
  <Override PartName="/ppt/media/image2.wmf" ContentType="image/x-wmf"/>
  <Override PartName="/ppt/media/image3.jpeg" ContentType="image/jpeg"/>
  <Override PartName="/ppt/media/image4.wmf" ContentType="image/x-wmf"/>
  <Override PartName="/ppt/media/image5.wmf" ContentType="image/x-wmf"/>
  <Override PartName="/ppt/media/image6.png" ContentType="image/png"/>
  <Override PartName="/ppt/media/image7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73C2461-A959-4B24-B77B-2A94D344D76F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9/7/20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3658A1F-4B4B-43ED-84F3-C909BFAA319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363477B-FB9E-4830-957E-F5D2070DC992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9/7/20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5F19B74-19BA-4394-B669-160AB08B403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6291726-F848-4C05-828B-20BDF4E10BAF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9/7/20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2080985-8EAF-453D-82B6-7433525DECB6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82DAD72-C1A5-4B55-87E4-03CFD1C76F91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9/7/20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E6CC85E-7D83-4203-B86B-9966743361B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3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slideLayout" Target="../slideLayouts/slideLayout3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2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The Simple Regression Model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Chapter 2.1-2.2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Picture 1" descr=""/>
          <p:cNvPicPr/>
          <p:nvPr/>
        </p:nvPicPr>
        <p:blipFill>
          <a:blip r:embed="rId1"/>
          <a:stretch/>
        </p:blipFill>
        <p:spPr>
          <a:xfrm>
            <a:off x="2095200" y="425160"/>
            <a:ext cx="7355880" cy="5924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Estimating the population regression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and  are unknown population parameters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Best” (lowest variance unbiased) estimators of and :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Estimating the simple linear regression model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This approach is analogous to trying to learn about the population mean  by using the sample mean  as an estimate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The equation foris a bit more complicated than that for , but the idea is exactly the same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We’d like to know some characteristic of the population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 Mean of y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 Slope of relationship between x and y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We can’t observe the entire population, so we use sample data to learn about it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Intuition behind as estimate of slope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Intuition behind as estimate of slope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1" name="Picture 3" descr=""/>
          <p:cNvPicPr/>
          <p:nvPr/>
        </p:nvPicPr>
        <p:blipFill>
          <a:blip r:embed="rId1"/>
          <a:stretch/>
        </p:blipFill>
        <p:spPr>
          <a:xfrm>
            <a:off x="3818160" y="2999520"/>
            <a:ext cx="4555440" cy="3312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Intuition behind as estimate of slope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3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is always positive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is positive for observations in quadrants I and III (more positive in the corners)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is negative for observations in quadrants II and IV (more positive in the corners)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is positive if there is “more data” along the upward sloping axis of quadrants I and III than along the downward sloping axis of quadrants II and IV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The sample (estimated) regression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Once we have calculatedand , we can write the estimated regression equation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This is the </a:t>
            </a:r>
            <a:r>
              <a:rPr b="1" i="1" lang="en-US" sz="2800" spc="-1" strike="noStrike">
                <a:solidFill>
                  <a:srgbClr val="000000"/>
                </a:solidFill>
                <a:latin typeface="Calibri"/>
              </a:rPr>
              <a:t>sample regression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is called the “predicted value” or “fitted value”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→ our best estimate of  for a given value of x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The values of  make up the regression line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Picture 3" descr=""/>
          <p:cNvPicPr/>
          <p:nvPr/>
        </p:nvPicPr>
        <p:blipFill>
          <a:blip r:embed="rId1"/>
          <a:stretch/>
        </p:blipFill>
        <p:spPr>
          <a:xfrm>
            <a:off x="1525680" y="301680"/>
            <a:ext cx="8452440" cy="6147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The sample (estimated) regression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Important:  is not the same as , in the same way thatand are not the same as  and (and  is not the same as 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One is the actual population parameter, the other is an estimate based on a randomly drawn sample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is our best estimate of  but we generally won’t get it exactly right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Picture 3" descr=""/>
          <p:cNvPicPr/>
          <p:nvPr/>
        </p:nvPicPr>
        <p:blipFill>
          <a:blip r:embed="rId1"/>
          <a:stretch/>
        </p:blipFill>
        <p:spPr>
          <a:xfrm>
            <a:off x="2205720" y="240480"/>
            <a:ext cx="7219080" cy="5250240"/>
          </a:xfrm>
          <a:prstGeom prst="rect">
            <a:avLst/>
          </a:prstGeom>
          <a:ln w="0">
            <a:noFill/>
          </a:ln>
        </p:spPr>
      </p:pic>
      <p:sp>
        <p:nvSpPr>
          <p:cNvPr id="200" name="CustomShape 1"/>
          <p:cNvSpPr/>
          <p:nvPr/>
        </p:nvSpPr>
        <p:spPr>
          <a:xfrm>
            <a:off x="1205280" y="5646960"/>
            <a:ext cx="8898480" cy="10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Solid line is predicted values based on estimated regression (b0 = 45,884; b1=1198)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Dashed line is population averages based on actual conditional expectation function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(beta0=40,000; beta1=2000) 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Questions for Regression Analysis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How are two variables related to each other?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Do people with more education earn higher wages?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Do cities with high minimum wages have higher unemployment?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Do people with low blood pressure live longer?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Are younger people less likely to contract Covid19?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Not necessarily causal, but can be first step towards establishing causality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E.g. tobacco-cancer link started as correlation in the 1950s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The sample (estimated) regression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We can also write the estimated regression in terms if individual data points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is called the “residual” </a:t>
            </a:r>
            <a:r>
              <a:rPr b="0" lang="en-US" sz="2800" spc="-1" strike="noStrike">
                <a:solidFill>
                  <a:srgbClr val="000000"/>
                </a:solidFill>
                <a:latin typeface="Cambria Math"/>
                <a:ea typeface="Cambria Math"/>
              </a:rPr>
              <a:t>→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our best estimate of the error term for a given observation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is the vertical distance between the fitted value  and the actual data point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Picture 3" descr=""/>
          <p:cNvPicPr/>
          <p:nvPr/>
        </p:nvPicPr>
        <p:blipFill>
          <a:blip r:embed="rId1"/>
          <a:stretch/>
        </p:blipFill>
        <p:spPr>
          <a:xfrm>
            <a:off x="1327320" y="816480"/>
            <a:ext cx="8992080" cy="5138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Estimated regression model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As before,  is not the same as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It is based on the estimates and and not the true population parameters  and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Picture 3" descr=""/>
          <p:cNvPicPr/>
          <p:nvPr/>
        </p:nvPicPr>
        <p:blipFill>
          <a:blip r:embed="rId1"/>
          <a:stretch/>
        </p:blipFill>
        <p:spPr>
          <a:xfrm>
            <a:off x="2205720" y="240480"/>
            <a:ext cx="7219080" cy="5250240"/>
          </a:xfrm>
          <a:prstGeom prst="rect">
            <a:avLst/>
          </a:prstGeom>
          <a:ln w="0">
            <a:noFill/>
          </a:ln>
        </p:spPr>
      </p:pic>
      <p:sp>
        <p:nvSpPr>
          <p:cNvPr id="207" name="CustomShape 1"/>
          <p:cNvSpPr/>
          <p:nvPr/>
        </p:nvSpPr>
        <p:spPr>
          <a:xfrm>
            <a:off x="1205280" y="5646960"/>
            <a:ext cx="8898480" cy="10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Solid line is predicted values based on estimated regression (b0 = 45,884; b1=1198)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Dashed line is population averages based on actual conditional expectation function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(beta0=40,000; beta1=2000) 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Interpretation of and  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4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: Best guess of average (expected) value of for people with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: Best guess of difference in between people who differ in  by one unit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Try to avoid causal language when interpreting regression coefficients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mbria Math"/>
              </a:rPr>
              <a:t>People who differ in x by one unit may also differ in other variables (not ceteris paribus)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Don’t say “a 1-year increase in education leads to a $3000 increase in income”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Better: “a 1-year increase in education is associated with a $3000 increase in income”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Even better but perhaps a bit wordy: “On average, people with one more year of education make $3,000 more than people with one year less of education”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Magnitude of 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7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Magnitude of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 is very important!!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mbria Math"/>
              </a:rPr>
              <a:t>Don’t just focus on statistical significance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mbria Math"/>
              </a:rPr>
              <a:t>Economic significance is as important / more important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Don’t just say: “Education is positively associated with income”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mbria Math"/>
              </a:rPr>
              <a:t>Need to know by how much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mbria Math"/>
              </a:rPr>
              <a:t>A 1-year increase in education is associated with a $3000 increase in annual income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mbria Math"/>
              </a:rPr>
              <a:t>A 1-year increase in education is associated with a $3 increase in annual income”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mbria Math"/>
              </a:rPr>
              <a:t>Need to know units of variables to understand magnitude!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Regression Mad Libs: A 1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[unit of ]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increase in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[]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is associated with a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[ [unit of ]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[increase/decrease]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in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Cambria Math"/>
              </a:rPr>
              <a:t>[]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Summary of regression terms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13" name="Table 2"/>
          <p:cNvGraphicFramePr/>
          <p:nvPr/>
        </p:nvGraphicFramePr>
        <p:xfrm>
          <a:off x="838080" y="1825560"/>
          <a:ext cx="10515240" cy="2224800"/>
        </p:xfrm>
        <a:graphic>
          <a:graphicData uri="http://schemas.openxmlformats.org/drawingml/2006/table">
            <a:tbl>
              <a:tblPr/>
              <a:tblGrid>
                <a:gridCol w="3504960"/>
                <a:gridCol w="3504960"/>
                <a:gridCol w="3505320"/>
              </a:tblGrid>
              <a:tr h="39672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Population coefficient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Sample Estimate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value of 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Slope of relationship between x and 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781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Intercept of relationship between x and y (average outcome of observations with x=0)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outcome of individuals with a given value of x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781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Difference between outcome of individual 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and average outcome of individuals with same value of x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Regression estimates Conditional Expectation Function (CEF)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: Conditional expectation of , conditional on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Can think of this as an average of  for a subgroup of the population defined by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E.g:  is the average wage of all people in the population who have 12 years of education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Regression estimates Conditional Expectation Function (CEF)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We call this the “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population regression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” because it describes the relationship between  and  in the population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and  are unknown population parameters that we want to estimate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Interpretation of regression coefficients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3" name="Picture 3" descr=""/>
          <p:cNvPicPr/>
          <p:nvPr/>
        </p:nvPicPr>
        <p:blipFill>
          <a:blip r:embed="rId1"/>
          <a:stretch/>
        </p:blipFill>
        <p:spPr>
          <a:xfrm>
            <a:off x="2391840" y="1423800"/>
            <a:ext cx="6414840" cy="5166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Interpretation of regression coefficients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: Intercept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Average of  for people in the population with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: Slope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Difference in the average  of people in population whose values of  differ by 1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Linear CEF assumes that this difference is the same at all values of x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E.g.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Interpretation of regression coefficients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Note that this is purely descriptive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CEF tells us how the average value of  in the population differs for people with different values of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Doesn’t necessarily reflect a causal effect of  on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Calibri Light"/>
              </a:rPr>
              <a:t>Population regression in terms of individual data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Another way to write the population regression: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and : values of  and  of individual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: </a:t>
            </a:r>
            <a:r>
              <a:rPr b="1" i="1" lang="en-US" sz="2800" spc="-1" strike="noStrike">
                <a:solidFill>
                  <a:srgbClr val="000000"/>
                </a:solidFill>
                <a:latin typeface="Calibri"/>
              </a:rPr>
              <a:t>error term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captures everything that determines individual </a:t>
            </a:r>
            <a:r>
              <a:rPr b="0" i="1" lang="en-US" sz="28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’s value of ,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other than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E.g. if  is wages and  is education, would include things like IQ, work ethic, connections, social skills.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Calibri Light"/>
              </a:rPr>
              <a:t>Population regression in terms of individual data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This way of writing the population regression decomposes an individual’s value of y into the conditional expectation plus the error term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Application>LibreOffice/7.0.1.2$Windows_X86_64 LibreOffice_project/7cbcfc562f6eb6708b5ff7d7397325de9e764452</Application>
  <Words>2084</Words>
  <Paragraphs>174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2020-08-23T16:59:56Z</dcterms:created>
  <dc:creator>Crost, Benjamin</dc:creator>
  <dc:description/>
  <dc:language>en-US</dc:language>
  <cp:lastModifiedBy>Crost, Benjamin</cp:lastModifiedBy>
  <dcterms:modified xsi:type="dcterms:W3CDTF">2020-08-31T19:24:26Z</dcterms:modified>
  <cp:revision>59</cp:revision>
  <dc:subject/>
  <dc:title>The Simple Regression Model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26</vt:i4>
  </property>
</Properties>
</file>