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76" r:id="rId3"/>
    <p:sldId id="277" r:id="rId4"/>
    <p:sldId id="278" r:id="rId5"/>
    <p:sldId id="283" r:id="rId6"/>
    <p:sldId id="285" r:id="rId7"/>
    <p:sldId id="30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5B5A07C-5000-4F64-81A2-4C88285B3604}" v="62" dt="2020-08-23T05:46:09.0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260" y="-23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7C1FC6E-A03E-4C2A-8A02-06DDFCDC8BE0}" type="datetimeFigureOut">
              <a:rPr lang="en-GB" smtClean="0"/>
              <a:t>22/08/2020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C54F66-ACB0-4347-AD81-1545EC3CAC0C}" type="slidenum">
              <a:rPr lang="en-GB" smtClean="0"/>
              <a:t>‹#›</a:t>
            </a:fld>
            <a:endParaRPr lang="en-GB"/>
          </a:p>
        </p:txBody>
      </p:sp>
    </p:spTree>
    <p:extLst>
      <p:ext uri="{BB962C8B-B14F-4D97-AF65-F5344CB8AC3E}">
        <p14:creationId xmlns:p14="http://schemas.microsoft.com/office/powerpoint/2010/main" val="4444633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C1FC6E-A03E-4C2A-8A02-06DDFCDC8BE0}" type="datetimeFigureOut">
              <a:rPr lang="en-GB" smtClean="0"/>
              <a:t>22/08/2020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C54F66-ACB0-4347-AD81-1545EC3CAC0C}" type="slidenum">
              <a:rPr lang="en-GB" smtClean="0"/>
              <a:t>‹#›</a:t>
            </a:fld>
            <a:endParaRPr lang="en-GB"/>
          </a:p>
        </p:txBody>
      </p:sp>
    </p:spTree>
    <p:extLst>
      <p:ext uri="{BB962C8B-B14F-4D97-AF65-F5344CB8AC3E}">
        <p14:creationId xmlns:p14="http://schemas.microsoft.com/office/powerpoint/2010/main" val="4147485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C1FC6E-A03E-4C2A-8A02-06DDFCDC8BE0}" type="datetimeFigureOut">
              <a:rPr lang="en-GB" smtClean="0"/>
              <a:t>22/08/2020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C54F66-ACB0-4347-AD81-1545EC3CAC0C}" type="slidenum">
              <a:rPr lang="en-GB" smtClean="0"/>
              <a:t>‹#›</a:t>
            </a:fld>
            <a:endParaRPr lang="en-GB"/>
          </a:p>
        </p:txBody>
      </p:sp>
    </p:spTree>
    <p:extLst>
      <p:ext uri="{BB962C8B-B14F-4D97-AF65-F5344CB8AC3E}">
        <p14:creationId xmlns:p14="http://schemas.microsoft.com/office/powerpoint/2010/main" val="105189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C1FC6E-A03E-4C2A-8A02-06DDFCDC8BE0}" type="datetimeFigureOut">
              <a:rPr lang="en-GB" smtClean="0"/>
              <a:t>22/08/2020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C54F66-ACB0-4347-AD81-1545EC3CAC0C}" type="slidenum">
              <a:rPr lang="en-GB" smtClean="0"/>
              <a:t>‹#›</a:t>
            </a:fld>
            <a:endParaRPr lang="en-GB"/>
          </a:p>
        </p:txBody>
      </p:sp>
    </p:spTree>
    <p:extLst>
      <p:ext uri="{BB962C8B-B14F-4D97-AF65-F5344CB8AC3E}">
        <p14:creationId xmlns:p14="http://schemas.microsoft.com/office/powerpoint/2010/main" val="852311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7C1FC6E-A03E-4C2A-8A02-06DDFCDC8BE0}" type="datetimeFigureOut">
              <a:rPr lang="en-GB" smtClean="0"/>
              <a:t>22/08/2020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6C54F66-ACB0-4347-AD81-1545EC3CAC0C}" type="slidenum">
              <a:rPr lang="en-GB" smtClean="0"/>
              <a:t>‹#›</a:t>
            </a:fld>
            <a:endParaRPr lang="en-GB"/>
          </a:p>
        </p:txBody>
      </p:sp>
    </p:spTree>
    <p:extLst>
      <p:ext uri="{BB962C8B-B14F-4D97-AF65-F5344CB8AC3E}">
        <p14:creationId xmlns:p14="http://schemas.microsoft.com/office/powerpoint/2010/main" val="3301229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7C1FC6E-A03E-4C2A-8A02-06DDFCDC8BE0}" type="datetimeFigureOut">
              <a:rPr lang="en-GB" smtClean="0"/>
              <a:t>22/08/2020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C54F66-ACB0-4347-AD81-1545EC3CAC0C}" type="slidenum">
              <a:rPr lang="en-GB" smtClean="0"/>
              <a:t>‹#›</a:t>
            </a:fld>
            <a:endParaRPr lang="en-GB"/>
          </a:p>
        </p:txBody>
      </p:sp>
    </p:spTree>
    <p:extLst>
      <p:ext uri="{BB962C8B-B14F-4D97-AF65-F5344CB8AC3E}">
        <p14:creationId xmlns:p14="http://schemas.microsoft.com/office/powerpoint/2010/main" val="853681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7C1FC6E-A03E-4C2A-8A02-06DDFCDC8BE0}" type="datetimeFigureOut">
              <a:rPr lang="en-GB" smtClean="0"/>
              <a:t>22/08/2020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6C54F66-ACB0-4347-AD81-1545EC3CAC0C}" type="slidenum">
              <a:rPr lang="en-GB" smtClean="0"/>
              <a:t>‹#›</a:t>
            </a:fld>
            <a:endParaRPr lang="en-GB"/>
          </a:p>
        </p:txBody>
      </p:sp>
    </p:spTree>
    <p:extLst>
      <p:ext uri="{BB962C8B-B14F-4D97-AF65-F5344CB8AC3E}">
        <p14:creationId xmlns:p14="http://schemas.microsoft.com/office/powerpoint/2010/main" val="27182626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7C1FC6E-A03E-4C2A-8A02-06DDFCDC8BE0}" type="datetimeFigureOut">
              <a:rPr lang="en-GB" smtClean="0"/>
              <a:t>22/08/2020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6C54F66-ACB0-4347-AD81-1545EC3CAC0C}" type="slidenum">
              <a:rPr lang="en-GB" smtClean="0"/>
              <a:t>‹#›</a:t>
            </a:fld>
            <a:endParaRPr lang="en-GB"/>
          </a:p>
        </p:txBody>
      </p:sp>
    </p:spTree>
    <p:extLst>
      <p:ext uri="{BB962C8B-B14F-4D97-AF65-F5344CB8AC3E}">
        <p14:creationId xmlns:p14="http://schemas.microsoft.com/office/powerpoint/2010/main" val="601176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C1FC6E-A03E-4C2A-8A02-06DDFCDC8BE0}" type="datetimeFigureOut">
              <a:rPr lang="en-GB" smtClean="0"/>
              <a:t>22/08/2020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6C54F66-ACB0-4347-AD81-1545EC3CAC0C}" type="slidenum">
              <a:rPr lang="en-GB" smtClean="0"/>
              <a:t>‹#›</a:t>
            </a:fld>
            <a:endParaRPr lang="en-GB"/>
          </a:p>
        </p:txBody>
      </p:sp>
    </p:spTree>
    <p:extLst>
      <p:ext uri="{BB962C8B-B14F-4D97-AF65-F5344CB8AC3E}">
        <p14:creationId xmlns:p14="http://schemas.microsoft.com/office/powerpoint/2010/main" val="2715143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C1FC6E-A03E-4C2A-8A02-06DDFCDC8BE0}" type="datetimeFigureOut">
              <a:rPr lang="en-GB" smtClean="0"/>
              <a:t>22/08/2020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C54F66-ACB0-4347-AD81-1545EC3CAC0C}" type="slidenum">
              <a:rPr lang="en-GB" smtClean="0"/>
              <a:t>‹#›</a:t>
            </a:fld>
            <a:endParaRPr lang="en-GB"/>
          </a:p>
        </p:txBody>
      </p:sp>
    </p:spTree>
    <p:extLst>
      <p:ext uri="{BB962C8B-B14F-4D97-AF65-F5344CB8AC3E}">
        <p14:creationId xmlns:p14="http://schemas.microsoft.com/office/powerpoint/2010/main" val="389202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7C1FC6E-A03E-4C2A-8A02-06DDFCDC8BE0}" type="datetimeFigureOut">
              <a:rPr lang="en-GB" smtClean="0"/>
              <a:t>22/08/2020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6C54F66-ACB0-4347-AD81-1545EC3CAC0C}" type="slidenum">
              <a:rPr lang="en-GB" smtClean="0"/>
              <a:t>‹#›</a:t>
            </a:fld>
            <a:endParaRPr lang="en-GB"/>
          </a:p>
        </p:txBody>
      </p:sp>
    </p:spTree>
    <p:extLst>
      <p:ext uri="{BB962C8B-B14F-4D97-AF65-F5344CB8AC3E}">
        <p14:creationId xmlns:p14="http://schemas.microsoft.com/office/powerpoint/2010/main" val="1662047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C1FC6E-A03E-4C2A-8A02-06DDFCDC8BE0}" type="datetimeFigureOut">
              <a:rPr lang="en-GB" smtClean="0"/>
              <a:t>22/08/2020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C54F66-ACB0-4347-AD81-1545EC3CAC0C}" type="slidenum">
              <a:rPr lang="en-GB" smtClean="0"/>
              <a:t>‹#›</a:t>
            </a:fld>
            <a:endParaRPr lang="en-GB"/>
          </a:p>
        </p:txBody>
      </p:sp>
    </p:spTree>
    <p:extLst>
      <p:ext uri="{BB962C8B-B14F-4D97-AF65-F5344CB8AC3E}">
        <p14:creationId xmlns:p14="http://schemas.microsoft.com/office/powerpoint/2010/main" val="1451985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0648"/>
            <a:ext cx="8229600" cy="1143000"/>
          </a:xfrm>
        </p:spPr>
        <p:txBody>
          <a:bodyPr>
            <a:normAutofit fontScale="90000"/>
          </a:bodyPr>
          <a:lstStyle/>
          <a:p>
            <a:r>
              <a:rPr lang="en-GB" sz="7200" b="1" u="sng" dirty="0"/>
              <a:t>Vortex Shedding</a:t>
            </a:r>
            <a:br>
              <a:rPr lang="en-GB" b="1" dirty="0"/>
            </a:br>
            <a:endParaRPr lang="en-GB" dirty="0"/>
          </a:p>
        </p:txBody>
      </p:sp>
      <p:sp>
        <p:nvSpPr>
          <p:cNvPr id="3" name="Content Placeholder 2"/>
          <p:cNvSpPr>
            <a:spLocks noGrp="1"/>
          </p:cNvSpPr>
          <p:nvPr>
            <p:ph idx="1"/>
          </p:nvPr>
        </p:nvSpPr>
        <p:spPr>
          <a:xfrm>
            <a:off x="395536" y="1124744"/>
            <a:ext cx="8229600" cy="4525963"/>
          </a:xfrm>
        </p:spPr>
        <p:txBody>
          <a:bodyPr>
            <a:normAutofit fontScale="92500" lnSpcReduction="20000"/>
          </a:bodyPr>
          <a:lstStyle/>
          <a:p>
            <a:pPr algn="just"/>
            <a:r>
              <a:rPr lang="en-GB" b="1" dirty="0"/>
              <a:t>In fluid dynamics, vortex shedding is an oscillating flow that takes place when a fluid such as air or water flows past a bluff body at certain velocities, depending on the size and shape of the body. </a:t>
            </a:r>
          </a:p>
          <a:p>
            <a:pPr algn="just"/>
            <a:r>
              <a:rPr lang="en-GB" b="1" dirty="0"/>
              <a:t>In this flow, vortices are created at the back of the body and detach periodically from either side of the body.</a:t>
            </a:r>
          </a:p>
          <a:p>
            <a:pPr algn="just"/>
            <a:r>
              <a:rPr lang="en-GB" b="1" dirty="0"/>
              <a:t>The rate at which this happens is the vortex shedding frequency. The </a:t>
            </a:r>
            <a:r>
              <a:rPr lang="en-GB" b="1" dirty="0" err="1"/>
              <a:t>Strouhal</a:t>
            </a:r>
            <a:r>
              <a:rPr lang="en-GB" b="1" dirty="0"/>
              <a:t> Number characterizes the frequency of oscillation.</a:t>
            </a:r>
          </a:p>
          <a:p>
            <a:pPr algn="just"/>
            <a:endParaRPr lang="en-GB"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91880" y="5447170"/>
            <a:ext cx="1944216" cy="1366206"/>
          </a:xfrm>
          <a:prstGeom prst="rect">
            <a:avLst/>
          </a:prstGeom>
        </p:spPr>
      </p:pic>
    </p:spTree>
    <p:extLst>
      <p:ext uri="{BB962C8B-B14F-4D97-AF65-F5344CB8AC3E}">
        <p14:creationId xmlns:p14="http://schemas.microsoft.com/office/powerpoint/2010/main" val="631261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856" y="476672"/>
            <a:ext cx="8229600" cy="6192688"/>
          </a:xfrm>
        </p:spPr>
        <p:txBody>
          <a:bodyPr>
            <a:normAutofit/>
          </a:bodyPr>
          <a:lstStyle/>
          <a:p>
            <a:pPr algn="just"/>
            <a:r>
              <a:rPr lang="en-GB" sz="2800" b="1" dirty="0"/>
              <a:t>The </a:t>
            </a:r>
            <a:r>
              <a:rPr lang="en-GB" sz="2800" b="1" dirty="0">
                <a:solidFill>
                  <a:srgbClr val="FF0000"/>
                </a:solidFill>
              </a:rPr>
              <a:t>‘additional lift’ </a:t>
            </a:r>
            <a:r>
              <a:rPr lang="en-GB" sz="2800" b="1" dirty="0"/>
              <a:t>hypothesis represents the traditional view. It presumes that an additional suction/circulation from the LEV increases the lift above that of a potential flow solution.</a:t>
            </a:r>
          </a:p>
          <a:p>
            <a:pPr algn="just"/>
            <a:endParaRPr lang="en-GB" sz="2800" b="1" dirty="0"/>
          </a:p>
          <a:p>
            <a:pPr algn="just"/>
            <a:r>
              <a:rPr lang="en-GB" sz="2800" b="1" dirty="0"/>
              <a:t>The </a:t>
            </a:r>
            <a:r>
              <a:rPr lang="en-GB" sz="2800" b="1" dirty="0">
                <a:solidFill>
                  <a:srgbClr val="FF0000"/>
                </a:solidFill>
              </a:rPr>
              <a:t>‘absence of stall’ </a:t>
            </a:r>
            <a:r>
              <a:rPr lang="en-GB" sz="2800" b="1" dirty="0"/>
              <a:t>hypothesis is a more recent contender that presumes that the LEV prevents stall at high angles of attack where flow separation would normally occur. This behaviour is represented through the so-called ‘normal force’ model.</a:t>
            </a:r>
          </a:p>
        </p:txBody>
      </p:sp>
    </p:spTree>
    <p:extLst>
      <p:ext uri="{BB962C8B-B14F-4D97-AF65-F5344CB8AC3E}">
        <p14:creationId xmlns:p14="http://schemas.microsoft.com/office/powerpoint/2010/main" val="3009346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548680"/>
            <a:ext cx="8208912" cy="5544616"/>
          </a:xfrm>
        </p:spPr>
        <p:txBody>
          <a:bodyPr>
            <a:normAutofit fontScale="77500" lnSpcReduction="20000"/>
          </a:bodyPr>
          <a:lstStyle/>
          <a:p>
            <a:pPr marL="0" indent="0" algn="just">
              <a:buNone/>
            </a:pPr>
            <a:r>
              <a:rPr lang="en-GB" sz="5700" b="1" u="sng" dirty="0"/>
              <a:t>Given the two hypotheses above, why does it matter which is more representative of the physics if the final outcome is the same? </a:t>
            </a:r>
          </a:p>
          <a:p>
            <a:pPr marL="0" indent="0">
              <a:buNone/>
            </a:pPr>
            <a:endParaRPr lang="en-GB" sz="3000" b="1" dirty="0"/>
          </a:p>
          <a:p>
            <a:pPr marL="0" indent="0">
              <a:lnSpc>
                <a:spcPct val="120000"/>
              </a:lnSpc>
              <a:buNone/>
            </a:pPr>
            <a:r>
              <a:rPr lang="en-GB" sz="3600" b="1" dirty="0">
                <a:solidFill>
                  <a:srgbClr val="FF0000"/>
                </a:solidFill>
              </a:rPr>
              <a:t>The reason is that the role of the LEV fundamentally affects the way we understand how insect like wings at low Reynolds number work and hence our experimental approach to understanding insect flight and the design of engineered flapping wing vehicles.</a:t>
            </a:r>
          </a:p>
        </p:txBody>
      </p:sp>
    </p:spTree>
    <p:extLst>
      <p:ext uri="{BB962C8B-B14F-4D97-AF65-F5344CB8AC3E}">
        <p14:creationId xmlns:p14="http://schemas.microsoft.com/office/powerpoint/2010/main" val="551443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980728"/>
            <a:ext cx="8229600" cy="4968552"/>
          </a:xfrm>
        </p:spPr>
        <p:txBody>
          <a:bodyPr>
            <a:normAutofit fontScale="92500" lnSpcReduction="10000"/>
          </a:bodyPr>
          <a:lstStyle/>
          <a:p>
            <a:pPr algn="just"/>
            <a:r>
              <a:rPr lang="en-GB" b="1" dirty="0"/>
              <a:t>While the context for the work is flapping wing aerodynamics, it is important to stress we explicitly focus here on </a:t>
            </a:r>
            <a:r>
              <a:rPr lang="en-GB" b="1" dirty="0">
                <a:solidFill>
                  <a:srgbClr val="FF0000"/>
                </a:solidFill>
              </a:rPr>
              <a:t>quasi-steady revolving wing aerodynamics</a:t>
            </a:r>
            <a:r>
              <a:rPr lang="en-GB" b="1" dirty="0"/>
              <a:t>.</a:t>
            </a:r>
          </a:p>
          <a:p>
            <a:pPr algn="just"/>
            <a:endParaRPr lang="en-GB" b="1" dirty="0"/>
          </a:p>
          <a:p>
            <a:pPr algn="just"/>
            <a:r>
              <a:rPr lang="en-GB" b="1" dirty="0"/>
              <a:t>It is understood that there will be </a:t>
            </a:r>
            <a:r>
              <a:rPr lang="en-GB" b="1" dirty="0">
                <a:solidFill>
                  <a:srgbClr val="FF0000"/>
                </a:solidFill>
              </a:rPr>
              <a:t>unsteady effects</a:t>
            </a:r>
            <a:r>
              <a:rPr lang="en-GB" b="1" dirty="0"/>
              <a:t> due to stroke reversal. However, for the most important case of normal hovering with symmetric half-strokes, these </a:t>
            </a:r>
            <a:r>
              <a:rPr lang="en-GB" b="1" dirty="0">
                <a:solidFill>
                  <a:srgbClr val="FF0000"/>
                </a:solidFill>
              </a:rPr>
              <a:t>effects are relatively small compared with the quasi-steady effects</a:t>
            </a:r>
            <a:r>
              <a:rPr lang="en-GB" b="1" dirty="0"/>
              <a:t>.</a:t>
            </a:r>
          </a:p>
        </p:txBody>
      </p:sp>
    </p:spTree>
    <p:extLst>
      <p:ext uri="{BB962C8B-B14F-4D97-AF65-F5344CB8AC3E}">
        <p14:creationId xmlns:p14="http://schemas.microsoft.com/office/powerpoint/2010/main" val="2214261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600" b="1" u="sng" dirty="0"/>
              <a:t>1. Potential flow mode</a:t>
            </a:r>
          </a:p>
        </p:txBody>
      </p:sp>
      <p:sp>
        <p:nvSpPr>
          <p:cNvPr id="3" name="Content Placeholder 2"/>
          <p:cNvSpPr>
            <a:spLocks noGrp="1"/>
          </p:cNvSpPr>
          <p:nvPr>
            <p:ph idx="1"/>
          </p:nvPr>
        </p:nvSpPr>
        <p:spPr/>
        <p:txBody>
          <a:bodyPr>
            <a:normAutofit lnSpcReduction="10000"/>
          </a:bodyPr>
          <a:lstStyle/>
          <a:p>
            <a:r>
              <a:rPr lang="en-GB" sz="2800" b="1" dirty="0"/>
              <a:t>The classical potential flow model is based on assumption of fully attached flow to the wing up to 90 degree angle of attack.</a:t>
            </a:r>
          </a:p>
          <a:p>
            <a:r>
              <a:rPr lang="en-GB" sz="2800" b="1" dirty="0"/>
              <a:t>In an idealized two-dimensional (2D) flow, the lift coefficient, CL, for a flat plate is expressed as:</a:t>
            </a:r>
          </a:p>
          <a:p>
            <a:pPr marL="0" indent="0">
              <a:buNone/>
            </a:pPr>
            <a:endParaRPr lang="en-GB" sz="2800" b="1" dirty="0"/>
          </a:p>
          <a:p>
            <a:pPr marL="0" indent="0">
              <a:buNone/>
            </a:pPr>
            <a:endParaRPr lang="en-GB" sz="2800" b="1" dirty="0"/>
          </a:p>
          <a:p>
            <a:pPr marL="0" indent="0">
              <a:buNone/>
            </a:pPr>
            <a:endParaRPr lang="en-GB" sz="2800" b="1" dirty="0"/>
          </a:p>
          <a:p>
            <a:pPr marL="0" indent="0">
              <a:buNone/>
            </a:pPr>
            <a:r>
              <a:rPr lang="en-GB" sz="2800" b="1" dirty="0"/>
              <a:t>Where CLalpha,2D is the 2D aerofoil lift curve slope and alpha is the angle of attack.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4555" y="3789040"/>
            <a:ext cx="8175921" cy="1211246"/>
          </a:xfrm>
          <a:prstGeom prst="rect">
            <a:avLst/>
          </a:prstGeom>
        </p:spPr>
      </p:pic>
    </p:spTree>
    <p:extLst>
      <p:ext uri="{BB962C8B-B14F-4D97-AF65-F5344CB8AC3E}">
        <p14:creationId xmlns:p14="http://schemas.microsoft.com/office/powerpoint/2010/main" val="6757780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1556792"/>
            <a:ext cx="3898776" cy="4525963"/>
          </a:xfrm>
        </p:spPr>
        <p:txBody>
          <a:bodyPr>
            <a:normAutofit lnSpcReduction="10000"/>
          </a:bodyPr>
          <a:lstStyle/>
          <a:p>
            <a:pPr marL="0" indent="0" algn="just">
              <a:buNone/>
            </a:pPr>
            <a:r>
              <a:rPr lang="en-GB" sz="2800" b="1" dirty="0"/>
              <a:t>The potential flow model is </a:t>
            </a:r>
            <a:r>
              <a:rPr lang="en-GB" sz="2800" b="1" dirty="0">
                <a:solidFill>
                  <a:srgbClr val="FF0000"/>
                </a:solidFill>
              </a:rPr>
              <a:t>useful at low angles of attack</a:t>
            </a:r>
            <a:r>
              <a:rPr lang="en-GB" sz="2800" b="1" dirty="0"/>
              <a:t>, but clearly non-physical at high angles of attack approaching 90 degree, where geometry dictates that the lift must tend towards zero when the wing is perpendicular to the flow.</a:t>
            </a:r>
          </a:p>
          <a:p>
            <a:pPr marL="0" indent="0" algn="just">
              <a:buNone/>
            </a:pPr>
            <a:endParaRPr lang="en-GB" sz="2800" b="1" dirty="0"/>
          </a:p>
          <a:p>
            <a:pPr marL="0" indent="0" algn="just">
              <a:buNone/>
            </a:pPr>
            <a:endParaRPr lang="en-GB" sz="2800"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1866" y="1628800"/>
            <a:ext cx="5004048" cy="3753036"/>
          </a:xfrm>
          <a:prstGeom prst="rect">
            <a:avLst/>
          </a:prstGeom>
        </p:spPr>
      </p:pic>
    </p:spTree>
    <p:extLst>
      <p:ext uri="{BB962C8B-B14F-4D97-AF65-F5344CB8AC3E}">
        <p14:creationId xmlns:p14="http://schemas.microsoft.com/office/powerpoint/2010/main" val="745699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5872"/>
            <a:ext cx="8568952" cy="3672408"/>
          </a:xfrm>
        </p:spPr>
        <p:txBody>
          <a:bodyPr>
            <a:noAutofit/>
          </a:bodyPr>
          <a:lstStyle/>
          <a:p>
            <a:pPr algn="just"/>
            <a:r>
              <a:rPr lang="en-GB" sz="4000" b="1" dirty="0">
                <a:solidFill>
                  <a:srgbClr val="FF0000"/>
                </a:solidFill>
              </a:rPr>
              <a:t>LEV topologies </a:t>
            </a:r>
            <a:r>
              <a:rPr lang="en-GB" sz="2200" b="1" dirty="0"/>
              <a:t>varies from a conical form with a substantial </a:t>
            </a:r>
            <a:r>
              <a:rPr lang="en-GB" sz="2200" b="1" dirty="0" err="1"/>
              <a:t>spanwise</a:t>
            </a:r>
            <a:r>
              <a:rPr lang="en-GB" sz="2200" b="1" dirty="0"/>
              <a:t> flow at the vortex core (as that observed on model </a:t>
            </a:r>
            <a:r>
              <a:rPr lang="en-GB" sz="2200" b="1" dirty="0" err="1"/>
              <a:t>hawkmoth</a:t>
            </a:r>
            <a:r>
              <a:rPr lang="en-GB" sz="2200" b="1" dirty="0"/>
              <a:t> wings at Reynolds number from 103 to 104) to a cylindrical form with a substantially weaker </a:t>
            </a:r>
            <a:r>
              <a:rPr lang="en-GB" sz="2200" b="1" dirty="0" err="1"/>
              <a:t>corewise</a:t>
            </a:r>
            <a:r>
              <a:rPr lang="en-GB" sz="2200" b="1" dirty="0"/>
              <a:t> vortex flow(as that observed on fruit fly and </a:t>
            </a:r>
            <a:r>
              <a:rPr lang="en-GB" sz="2200" b="1" dirty="0" err="1"/>
              <a:t>thrip</a:t>
            </a:r>
            <a:r>
              <a:rPr lang="en-GB" sz="2200" b="1" dirty="0"/>
              <a:t> wings at Reynolds number of the order 102 and 101]). However, these differences in the LEV flow topologies were not reflected in differences in the measured lift, suggesting that the LEV is playing an aerodynamic role that it is to some extent independent of its shape under quasi-steady conditions.</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19672" y="3576789"/>
            <a:ext cx="5976664" cy="3020563"/>
          </a:xfrm>
        </p:spPr>
      </p:pic>
    </p:spTree>
    <p:extLst>
      <p:ext uri="{BB962C8B-B14F-4D97-AF65-F5344CB8AC3E}">
        <p14:creationId xmlns:p14="http://schemas.microsoft.com/office/powerpoint/2010/main" val="40273153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751</TotalTime>
  <Words>2274</Words>
  <Application>Microsoft Office PowerPoint</Application>
  <PresentationFormat>On-screen Show (4:3)</PresentationFormat>
  <Paragraphs>130</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Vortex Shedding </vt:lpstr>
      <vt:lpstr>PowerPoint Presentation</vt:lpstr>
      <vt:lpstr>PowerPoint Presentation</vt:lpstr>
      <vt:lpstr>PowerPoint Presentation</vt:lpstr>
      <vt:lpstr>1. Potential flow mode</vt:lpstr>
      <vt:lpstr>PowerPoint Presentation</vt:lpstr>
      <vt:lpstr>LEV topologies varies from a conical form with a substantial spanwise flow at the vortex core (as that observed on model hawkmoth wings at Reynolds number from 103 to 104) to a cylindrical form with a substantially weaker corewise vortex flow(as that observed on fruit fly and thrip wings at Reynolds number of the order 102 and 101]). However, these differences in the LEV flow topologies were not reflected in differences in the measured lift, suggesting that the LEV is playing an aerodynamic role that it is to some extent independent of its shape under quasi-steady conditions.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DISSECTING INSECT FLIGHT</dc:title>
  <dc:creator>Windows User</dc:creator>
  <cp:lastModifiedBy>Windows User</cp:lastModifiedBy>
  <cp:revision>48</cp:revision>
  <dcterms:created xsi:type="dcterms:W3CDTF">2017-11-11T05:25:16Z</dcterms:created>
  <dcterms:modified xsi:type="dcterms:W3CDTF">2020-08-23T05:47:23Z</dcterms:modified>
</cp:coreProperties>
</file>