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svg" ContentType="image/sv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4762500" cy="4762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9EEF3BB-C3DC-4321-A8E1-7BBEAFA621C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237960" y="189720"/>
            <a:ext cx="4285440" cy="7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the title text format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237960" y="1114200"/>
            <a:ext cx="4285440" cy="276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the outline text format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Outline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Outline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Outline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Outline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Sixth Outline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Seventh Outline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56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560" cy="395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00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000" cy="395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8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145F3F7-2BA2-43FC-B535-D597F27033F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BE69565-58AF-41FC-8569-BC772F157D6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440" cy="1161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0920" cy="585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440" cy="469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6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B723564-8E3D-4E80-A935-FB58AFB6A14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5680" cy="565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the outline text format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Sixth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Seventh Outline Level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5680" cy="80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6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D0BD0DD-E503-4C82-8BF6-D75B252B804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7BDF78F-EFFA-4161-B67D-582DB7951FE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5EED9E9-DE95-48BA-A1DF-635A53E91A4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6680" cy="585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200" cy="585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3CD5FD2-08FD-4880-BF92-27611C339B4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27D5B09-B281-44A1-A399-ABC44F71329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1680" cy="1361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000" strike="noStrike" u="none" cap="all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1680" cy="1499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80A5422-F36B-42F2-9D85-051E4B6614F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title style</a:t>
            </a:r>
            <a:endParaRPr b="0" lang="de-DE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7760" cy="4525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de-DE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de-DE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de-DE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de-DE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95DF7E8-6900-46C9-A635-8F70CDED01A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de-DE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2"/>
          <p:cNvSpPr/>
          <p:nvPr/>
        </p:nvSpPr>
        <p:spPr>
          <a:xfrm flipH="1">
            <a:off x="3317760" y="3445920"/>
            <a:ext cx="551160" cy="684360"/>
          </a:xfrm>
          <a:custGeom>
            <a:avLst/>
            <a:gdLst>
              <a:gd name="textAreaLeft" fmla="*/ 360 w 551160"/>
              <a:gd name="textAreaRight" fmla="*/ 552240 w 551160"/>
              <a:gd name="textAreaTop" fmla="*/ 0 h 684360"/>
              <a:gd name="textAreaBottom" fmla="*/ 685080 h 684360"/>
            </a:gdLst>
            <a:ahLst/>
            <a:cxnLst/>
            <a:rect l="textAreaLeft" t="textAreaTop" r="textAreaRight" b="textAreaBottom"/>
            <a:pathLst>
              <a:path w="551772" h="685045">
                <a:moveTo>
                  <a:pt x="551772" y="0"/>
                </a:moveTo>
                <a:lnTo>
                  <a:pt x="0" y="0"/>
                </a:lnTo>
                <a:lnTo>
                  <a:pt x="0" y="685045"/>
                </a:lnTo>
                <a:lnTo>
                  <a:pt x="551772" y="685045"/>
                </a:lnTo>
                <a:lnTo>
                  <a:pt x="551772" y="0"/>
                </a:lnTo>
                <a:close/>
              </a:path>
            </a:pathLst>
          </a:custGeom>
          <a:blipFill rotWithShape="0"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" name="TextBox 4"/>
          <p:cNvSpPr/>
          <p:nvPr/>
        </p:nvSpPr>
        <p:spPr>
          <a:xfrm>
            <a:off x="398160" y="1612440"/>
            <a:ext cx="2650680" cy="127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2126"/>
              </a:lnSpc>
            </a:pPr>
            <a:r>
              <a:rPr b="1" lang="en-US" sz="1520" strike="noStrike" u="none">
                <a:solidFill>
                  <a:srgbClr val="0b4623"/>
                </a:solidFill>
                <a:effectLst/>
                <a:uFillTx/>
                <a:latin typeface="Open Sans Bold"/>
                <a:ea typeface="Open Sans Bold"/>
              </a:rPr>
              <a:t>Velocidad dentro de reglas</a:t>
            </a:r>
            <a:endParaRPr b="0" lang="de-DE" sz="15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2126"/>
              </a:lnSpc>
            </a:pP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2126"/>
              </a:lnSpc>
            </a:pPr>
            <a:r>
              <a:rPr b="0" lang="en-US" sz="1520" strike="noStrike" u="none">
                <a:solidFill>
                  <a:srgbClr val="0b4623"/>
                </a:solidFill>
                <a:effectLst/>
                <a:uFillTx/>
                <a:latin typeface="Open Sans"/>
                <a:ea typeface="Open Sans"/>
              </a:rPr>
              <a:t>Las GDP no te frenan; te dan la estructura para moverte rápido con control.</a:t>
            </a:r>
            <a:endParaRPr b="0" lang="de-DE" sz="15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4040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2"/>
          <p:cNvSpPr/>
          <p:nvPr/>
        </p:nvSpPr>
        <p:spPr>
          <a:xfrm flipH="1">
            <a:off x="3317760" y="3445920"/>
            <a:ext cx="551160" cy="684360"/>
          </a:xfrm>
          <a:custGeom>
            <a:avLst/>
            <a:gdLst>
              <a:gd name="textAreaLeft" fmla="*/ 360 w 551160"/>
              <a:gd name="textAreaRight" fmla="*/ 552240 w 551160"/>
              <a:gd name="textAreaTop" fmla="*/ 0 h 684360"/>
              <a:gd name="textAreaBottom" fmla="*/ 685080 h 684360"/>
            </a:gdLst>
            <a:ahLst/>
            <a:cxnLst/>
            <a:rect l="textAreaLeft" t="textAreaTop" r="textAreaRight" b="textAreaBottom"/>
            <a:pathLst>
              <a:path w="551772" h="685045">
                <a:moveTo>
                  <a:pt x="551772" y="0"/>
                </a:moveTo>
                <a:lnTo>
                  <a:pt x="0" y="0"/>
                </a:lnTo>
                <a:lnTo>
                  <a:pt x="0" y="685045"/>
                </a:lnTo>
                <a:lnTo>
                  <a:pt x="551772" y="685045"/>
                </a:lnTo>
                <a:lnTo>
                  <a:pt x="551772" y="0"/>
                </a:lnTo>
                <a:close/>
              </a:path>
            </a:pathLst>
          </a:custGeom>
          <a:blipFill rotWithShape="0"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" name="TextBox 4"/>
          <p:cNvSpPr/>
          <p:nvPr/>
        </p:nvSpPr>
        <p:spPr>
          <a:xfrm>
            <a:off x="398160" y="1612440"/>
            <a:ext cx="2650680" cy="127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2126"/>
              </a:lnSpc>
            </a:pPr>
            <a:r>
              <a:rPr b="1" lang="en-US" sz="1520" strike="noStrike" u="none">
                <a:solidFill>
                  <a:srgbClr val="ffffff"/>
                </a:solidFill>
                <a:effectLst/>
                <a:uFillTx/>
                <a:latin typeface="Open Sans Bold"/>
                <a:ea typeface="Open Sans Bold"/>
              </a:rPr>
              <a:t>Velocidad dentro de reglas</a:t>
            </a:r>
            <a:endParaRPr b="0" lang="de-DE" sz="152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2126"/>
              </a:lnSpc>
            </a:pPr>
            <a:endParaRPr b="0" lang="de-DE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2126"/>
              </a:lnSpc>
            </a:pPr>
            <a:r>
              <a:rPr b="0" lang="en-US" sz="1520" strike="noStrike" u="none">
                <a:solidFill>
                  <a:srgbClr val="ffffff"/>
                </a:solidFill>
                <a:effectLst/>
                <a:uFillTx/>
                <a:latin typeface="Open Sans"/>
                <a:ea typeface="Open Sans"/>
              </a:rPr>
              <a:t>Las GDP no te frenan; te dan la estructura para moverte rápido con control.</a:t>
            </a:r>
            <a:endParaRPr b="0" lang="de-DE" sz="152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b462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2"/>
          <p:cNvSpPr/>
          <p:nvPr/>
        </p:nvSpPr>
        <p:spPr>
          <a:xfrm flipH="1">
            <a:off x="3317760" y="3445920"/>
            <a:ext cx="551160" cy="684360"/>
          </a:xfrm>
          <a:custGeom>
            <a:avLst/>
            <a:gdLst>
              <a:gd name="textAreaLeft" fmla="*/ 360 w 551160"/>
              <a:gd name="textAreaRight" fmla="*/ 552240 w 551160"/>
              <a:gd name="textAreaTop" fmla="*/ 0 h 684360"/>
              <a:gd name="textAreaBottom" fmla="*/ 685080 h 684360"/>
            </a:gdLst>
            <a:ahLst/>
            <a:cxnLst/>
            <a:rect l="textAreaLeft" t="textAreaTop" r="textAreaRight" b="textAreaBottom"/>
            <a:pathLst>
              <a:path w="551772" h="685045">
                <a:moveTo>
                  <a:pt x="551772" y="0"/>
                </a:moveTo>
                <a:lnTo>
                  <a:pt x="0" y="0"/>
                </a:lnTo>
                <a:lnTo>
                  <a:pt x="0" y="685045"/>
                </a:lnTo>
                <a:lnTo>
                  <a:pt x="551772" y="685045"/>
                </a:lnTo>
                <a:lnTo>
                  <a:pt x="551772" y="0"/>
                </a:lnTo>
                <a:close/>
              </a:path>
            </a:pathLst>
          </a:custGeom>
          <a:blipFill rotWithShape="0"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de-DE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" name="TextBox 4"/>
          <p:cNvSpPr/>
          <p:nvPr/>
        </p:nvSpPr>
        <p:spPr>
          <a:xfrm>
            <a:off x="361800" y="885240"/>
            <a:ext cx="2564640" cy="280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1551"/>
              </a:lnSpc>
            </a:pPr>
            <a:r>
              <a:rPr b="1" lang="en-US" sz="1110" strike="noStrike" u="none">
                <a:solidFill>
                  <a:srgbClr val="ffffff"/>
                </a:solidFill>
                <a:effectLst/>
                <a:uFillTx/>
                <a:latin typeface="Open Sans Bold"/>
                <a:ea typeface="Open Sans Bold"/>
              </a:rPr>
              <a:t>1) Velocidad dentro de reglas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r>
              <a:rPr b="0" lang="en-US" sz="1110" strike="noStrike" u="none">
                <a:solidFill>
                  <a:srgbClr val="ffffff"/>
                </a:solidFill>
                <a:effectLst/>
                <a:uFillTx/>
                <a:latin typeface="Open Sans"/>
                <a:ea typeface="Open Sans"/>
              </a:rPr>
              <a:t> Las GDP no te frenan; te dan la estructura para moverte rápido con control.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endParaRPr b="0" lang="de-DE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r>
              <a:rPr b="1" lang="en-US" sz="1110" strike="noStrike" u="none">
                <a:solidFill>
                  <a:srgbClr val="ffffff"/>
                </a:solidFill>
                <a:effectLst/>
                <a:uFillTx/>
                <a:latin typeface="Open Sans Bold"/>
                <a:ea typeface="Open Sans Bold"/>
              </a:rPr>
              <a:t>2) La confianza es la nueva moneda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r>
              <a:rPr b="0" lang="en-US" sz="1110" strike="noStrike" u="none">
                <a:solidFill>
                  <a:srgbClr val="ffffff"/>
                </a:solidFill>
                <a:effectLst/>
                <a:uFillTx/>
                <a:latin typeface="Open Sans"/>
                <a:ea typeface="Open Sans"/>
              </a:rPr>
              <a:t> Entregas constantes y conformes generan fidelidad a largo plazo en el sector salud como en ningún otro.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endParaRPr b="0" lang="de-DE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r>
              <a:rPr b="1" lang="en-US" sz="1110" strike="noStrike" u="none">
                <a:solidFill>
                  <a:srgbClr val="ffffff"/>
                </a:solidFill>
                <a:effectLst/>
                <a:uFillTx/>
                <a:latin typeface="Open Sans Bold"/>
                <a:ea typeface="Open Sans Bold"/>
              </a:rPr>
              <a:t>3) El cumplimiento como marca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r>
              <a:rPr b="1" lang="en-US" sz="1110" strike="noStrike" u="none">
                <a:solidFill>
                  <a:srgbClr val="ffffff"/>
                </a:solidFill>
                <a:effectLst/>
                <a:uFillTx/>
                <a:latin typeface="Open Sans Bold"/>
                <a:ea typeface="Open Sans Bold"/>
              </a:rPr>
              <a:t> </a:t>
            </a:r>
            <a:r>
              <a:rPr b="0" lang="en-US" sz="1110" strike="noStrike" u="none">
                <a:solidFill>
                  <a:srgbClr val="ffffff"/>
                </a:solidFill>
                <a:effectLst/>
                <a:uFillTx/>
                <a:latin typeface="Open Sans"/>
                <a:ea typeface="Open Sans"/>
              </a:rPr>
              <a:t>Cuando dominas la logística bajo GDP, los reguladores confían en ti y los clientes te eligen.</a:t>
            </a:r>
            <a:endParaRPr b="0" lang="de-DE" sz="111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551"/>
              </a:lnSpc>
            </a:pPr>
            <a:endParaRPr b="0" lang="de-DE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LibreOffice/25.2.4.3$Linux_X86_64 LibreOffice_project/520$Build-3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identifier>DAGnjHE8YLY</dc:identifier>
  <dc:language>de-DE</dc:language>
  <cp:lastModifiedBy>Wolfgang P Rauchholz</cp:lastModifiedBy>
  <dcterms:modified xsi:type="dcterms:W3CDTF">2025-06-15T17:07:30Z</dcterms:modified>
  <cp:revision>3</cp:revision>
  <dc:subject/>
  <dc:title>Còpia de Afegeix una capçalera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